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30"/>
  </p:notesMasterIdLst>
  <p:handoutMasterIdLst>
    <p:handoutMasterId r:id="rId31"/>
  </p:handoutMasterIdLst>
  <p:sldIdLst>
    <p:sldId id="323" r:id="rId2"/>
    <p:sldId id="325" r:id="rId3"/>
    <p:sldId id="283" r:id="rId4"/>
    <p:sldId id="284" r:id="rId5"/>
    <p:sldId id="296" r:id="rId6"/>
    <p:sldId id="304" r:id="rId7"/>
    <p:sldId id="305" r:id="rId8"/>
    <p:sldId id="307" r:id="rId9"/>
    <p:sldId id="308" r:id="rId10"/>
    <p:sldId id="324" r:id="rId11"/>
    <p:sldId id="312" r:id="rId12"/>
    <p:sldId id="322" r:id="rId13"/>
    <p:sldId id="285" r:id="rId14"/>
    <p:sldId id="306" r:id="rId15"/>
    <p:sldId id="313" r:id="rId16"/>
    <p:sldId id="310" r:id="rId17"/>
    <p:sldId id="314" r:id="rId18"/>
    <p:sldId id="315" r:id="rId19"/>
    <p:sldId id="311" r:id="rId20"/>
    <p:sldId id="309" r:id="rId21"/>
    <p:sldId id="319" r:id="rId22"/>
    <p:sldId id="300" r:id="rId23"/>
    <p:sldId id="318" r:id="rId24"/>
    <p:sldId id="320" r:id="rId25"/>
    <p:sldId id="321" r:id="rId26"/>
    <p:sldId id="326" r:id="rId27"/>
    <p:sldId id="327" r:id="rId28"/>
    <p:sldId id="32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E23C"/>
    <a:srgbClr val="FFFF00"/>
    <a:srgbClr val="5F933C"/>
    <a:srgbClr val="75CFE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5" autoAdjust="0"/>
    <p:restoredTop sz="84135" autoAdjust="0"/>
  </p:normalViewPr>
  <p:slideViewPr>
    <p:cSldViewPr snapToGrid="0">
      <p:cViewPr varScale="1">
        <p:scale>
          <a:sx n="60" d="100"/>
          <a:sy n="60" d="100"/>
        </p:scale>
        <p:origin x="1469" y="31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96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rgensen\Documents\Pantanal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rgensen\Documents\Pantanal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/>
              <a:t>Landings by </a:t>
            </a:r>
            <a:r>
              <a:rPr lang="en-GB" sz="1600" b="1" dirty="0" smtClean="0"/>
              <a:t>subsector </a:t>
            </a:r>
            <a:r>
              <a:rPr lang="en-GB" sz="1600" b="1" dirty="0"/>
              <a:t>for the most important species</a:t>
            </a:r>
          </a:p>
        </c:rich>
      </c:tx>
      <c:layout>
        <c:manualLayout>
          <c:xMode val="edge"/>
          <c:yMode val="edge"/>
          <c:x val="0.11525527602393382"/>
          <c:y val="3.23995346169963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70185721929428"/>
          <c:y val="0.14655624568668046"/>
          <c:w val="0.8390762907445104"/>
          <c:h val="0.40141047586443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Sheet1!$H$3:$H$4</c:f>
              <c:strCache>
                <c:ptCount val="2"/>
                <c:pt idx="1">
                  <c:v>Recreational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Sheet1!$G$5:$G$13</c:f>
              <c:strCache>
                <c:ptCount val="9"/>
                <c:pt idx="0">
                  <c:v>Pseudoplatystoma corruscans</c:v>
                </c:pt>
                <c:pt idx="1">
                  <c:v>Pseudoplatystoma reticulatum</c:v>
                </c:pt>
                <c:pt idx="2">
                  <c:v>Zungaru jahu</c:v>
                </c:pt>
                <c:pt idx="3">
                  <c:v>Pinirampus pirinampu</c:v>
                </c:pt>
                <c:pt idx="4">
                  <c:v>Piaractus mesoppotamicus</c:v>
                </c:pt>
                <c:pt idx="5">
                  <c:v>Salminus brasiliensis</c:v>
                </c:pt>
                <c:pt idx="6">
                  <c:v>Leporinus macrocephalus</c:v>
                </c:pt>
                <c:pt idx="7">
                  <c:v>Brycon hilarii</c:v>
                </c:pt>
                <c:pt idx="8">
                  <c:v>Others</c:v>
                </c:pt>
              </c:strCache>
            </c:strRef>
          </c:cat>
          <c:val>
            <c:numRef>
              <c:f>Sheet1!$H$5:$H$13</c:f>
              <c:numCache>
                <c:formatCode>General</c:formatCode>
                <c:ptCount val="9"/>
                <c:pt idx="0">
                  <c:v>134</c:v>
                </c:pt>
                <c:pt idx="1">
                  <c:v>101</c:v>
                </c:pt>
                <c:pt idx="2">
                  <c:v>52</c:v>
                </c:pt>
                <c:pt idx="3">
                  <c:v>52</c:v>
                </c:pt>
                <c:pt idx="4">
                  <c:v>187</c:v>
                </c:pt>
                <c:pt idx="5">
                  <c:v>47</c:v>
                </c:pt>
                <c:pt idx="6">
                  <c:v>39</c:v>
                </c:pt>
                <c:pt idx="7">
                  <c:v>8</c:v>
                </c:pt>
                <c:pt idx="8">
                  <c:v>181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AC-45D6-A306-B7B022081183}"/>
            </c:ext>
          </c:extLst>
        </c:ser>
        <c:ser>
          <c:idx val="1"/>
          <c:order val="1"/>
          <c:tx>
            <c:strRef>
              <c:f>Sheet1!$I$3:$I$4</c:f>
              <c:strCache>
                <c:ptCount val="2"/>
                <c:pt idx="1">
                  <c:v>Small Scale Fisheries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Sheet1!$G$5:$G$13</c:f>
              <c:strCache>
                <c:ptCount val="9"/>
                <c:pt idx="0">
                  <c:v>Pseudoplatystoma corruscans</c:v>
                </c:pt>
                <c:pt idx="1">
                  <c:v>Pseudoplatystoma reticulatum</c:v>
                </c:pt>
                <c:pt idx="2">
                  <c:v>Zungaru jahu</c:v>
                </c:pt>
                <c:pt idx="3">
                  <c:v>Pinirampus pirinampu</c:v>
                </c:pt>
                <c:pt idx="4">
                  <c:v>Piaractus mesoppotamicus</c:v>
                </c:pt>
                <c:pt idx="5">
                  <c:v>Salminus brasiliensis</c:v>
                </c:pt>
                <c:pt idx="6">
                  <c:v>Leporinus macrocephalus</c:v>
                </c:pt>
                <c:pt idx="7">
                  <c:v>Brycon hilarii</c:v>
                </c:pt>
                <c:pt idx="8">
                  <c:v>Others</c:v>
                </c:pt>
              </c:strCache>
            </c:strRef>
          </c:cat>
          <c:val>
            <c:numRef>
              <c:f>Sheet1!$I$5:$I$13</c:f>
              <c:numCache>
                <c:formatCode>General</c:formatCode>
                <c:ptCount val="9"/>
                <c:pt idx="0">
                  <c:v>114</c:v>
                </c:pt>
                <c:pt idx="1">
                  <c:v>44</c:v>
                </c:pt>
                <c:pt idx="2">
                  <c:v>21</c:v>
                </c:pt>
                <c:pt idx="3">
                  <c:v>6</c:v>
                </c:pt>
                <c:pt idx="4">
                  <c:v>30</c:v>
                </c:pt>
                <c:pt idx="5">
                  <c:v>4</c:v>
                </c:pt>
                <c:pt idx="6">
                  <c:v>1</c:v>
                </c:pt>
                <c:pt idx="7">
                  <c:v>1</c:v>
                </c:pt>
                <c:pt idx="8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AC-45D6-A306-B7B022081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1958864"/>
        <c:axId val="311961608"/>
      </c:barChart>
      <c:catAx>
        <c:axId val="31195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961608"/>
        <c:crosses val="autoZero"/>
        <c:auto val="1"/>
        <c:lblAlgn val="ctr"/>
        <c:lblOffset val="100"/>
        <c:noMultiLvlLbl val="0"/>
      </c:catAx>
      <c:valAx>
        <c:axId val="311961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Landings (tonnes)</a:t>
                </a:r>
              </a:p>
            </c:rich>
          </c:tx>
          <c:layout>
            <c:manualLayout>
              <c:xMode val="edge"/>
              <c:yMode val="edge"/>
              <c:x val="2.3217915068308771E-2"/>
              <c:y val="0.213305303863304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95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53775586827087"/>
          <c:y val="0.15557239814228835"/>
          <c:w val="0.25250885145890201"/>
          <c:h val="0.128404023543948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49833845876542E-2"/>
          <c:y val="0.20013826831860065"/>
          <c:w val="0.45363145877908906"/>
          <c:h val="0.61498432487605714"/>
        </c:manualLayout>
      </c:layout>
      <c:lineChart>
        <c:grouping val="standard"/>
        <c:varyColors val="0"/>
        <c:ser>
          <c:idx val="0"/>
          <c:order val="0"/>
          <c:tx>
            <c:strRef>
              <c:f>Sheet1!$H$44</c:f>
              <c:strCache>
                <c:ptCount val="1"/>
                <c:pt idx="0">
                  <c:v>commercial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Sheet1!$G$45:$G$76</c:f>
              <c:numCache>
                <c:formatCode>General</c:formatCode>
                <c:ptCount val="32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</c:numCache>
            </c:numRef>
          </c:cat>
          <c:val>
            <c:numRef>
              <c:f>Sheet1!$H$45:$H$76</c:f>
              <c:numCache>
                <c:formatCode>General</c:formatCode>
                <c:ptCount val="32"/>
                <c:pt idx="0">
                  <c:v>1000</c:v>
                </c:pt>
                <c:pt idx="1">
                  <c:v>1500</c:v>
                </c:pt>
                <c:pt idx="2">
                  <c:v>1700</c:v>
                </c:pt>
                <c:pt idx="3">
                  <c:v>2100</c:v>
                </c:pt>
                <c:pt idx="4">
                  <c:v>2150</c:v>
                </c:pt>
                <c:pt idx="5">
                  <c:v>1900</c:v>
                </c:pt>
                <c:pt idx="9">
                  <c:v>301</c:v>
                </c:pt>
                <c:pt idx="10">
                  <c:v>439</c:v>
                </c:pt>
                <c:pt idx="11">
                  <c:v>275</c:v>
                </c:pt>
                <c:pt idx="12">
                  <c:v>280</c:v>
                </c:pt>
                <c:pt idx="13">
                  <c:v>302</c:v>
                </c:pt>
                <c:pt idx="14">
                  <c:v>320</c:v>
                </c:pt>
                <c:pt idx="15">
                  <c:v>306</c:v>
                </c:pt>
                <c:pt idx="16">
                  <c:v>333</c:v>
                </c:pt>
                <c:pt idx="17">
                  <c:v>312</c:v>
                </c:pt>
                <c:pt idx="18">
                  <c:v>316</c:v>
                </c:pt>
                <c:pt idx="19">
                  <c:v>187</c:v>
                </c:pt>
                <c:pt idx="20">
                  <c:v>159</c:v>
                </c:pt>
                <c:pt idx="21">
                  <c:v>166</c:v>
                </c:pt>
                <c:pt idx="22">
                  <c:v>157</c:v>
                </c:pt>
                <c:pt idx="23">
                  <c:v>169</c:v>
                </c:pt>
                <c:pt idx="24">
                  <c:v>185</c:v>
                </c:pt>
                <c:pt idx="25">
                  <c:v>193</c:v>
                </c:pt>
                <c:pt idx="26">
                  <c:v>229</c:v>
                </c:pt>
                <c:pt idx="27">
                  <c:v>173</c:v>
                </c:pt>
                <c:pt idx="28">
                  <c:v>165</c:v>
                </c:pt>
                <c:pt idx="29">
                  <c:v>136</c:v>
                </c:pt>
                <c:pt idx="30">
                  <c:v>180</c:v>
                </c:pt>
                <c:pt idx="31">
                  <c:v>191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418-4EE4-9D84-85D6FF796EC2}"/>
            </c:ext>
          </c:extLst>
        </c:ser>
        <c:ser>
          <c:idx val="1"/>
          <c:order val="1"/>
          <c:tx>
            <c:strRef>
              <c:f>Sheet1!$I$44</c:f>
              <c:strCache>
                <c:ptCount val="1"/>
                <c:pt idx="0">
                  <c:v>recreational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Sheet1!$G$45:$G$76</c:f>
              <c:numCache>
                <c:formatCode>General</c:formatCode>
                <c:ptCount val="32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</c:numCache>
            </c:numRef>
          </c:cat>
          <c:val>
            <c:numRef>
              <c:f>Sheet1!$I$45:$I$76</c:f>
              <c:numCache>
                <c:formatCode>General</c:formatCode>
                <c:ptCount val="32"/>
                <c:pt idx="0">
                  <c:v>680</c:v>
                </c:pt>
                <c:pt idx="1">
                  <c:v>680</c:v>
                </c:pt>
                <c:pt idx="2">
                  <c:v>680</c:v>
                </c:pt>
                <c:pt idx="3">
                  <c:v>680</c:v>
                </c:pt>
                <c:pt idx="4">
                  <c:v>680</c:v>
                </c:pt>
                <c:pt idx="5">
                  <c:v>680</c:v>
                </c:pt>
                <c:pt idx="9">
                  <c:v>829</c:v>
                </c:pt>
                <c:pt idx="10">
                  <c:v>959</c:v>
                </c:pt>
                <c:pt idx="11">
                  <c:v>1037</c:v>
                </c:pt>
                <c:pt idx="12">
                  <c:v>1236</c:v>
                </c:pt>
                <c:pt idx="13">
                  <c:v>1237</c:v>
                </c:pt>
                <c:pt idx="14">
                  <c:v>1218</c:v>
                </c:pt>
                <c:pt idx="15">
                  <c:v>628</c:v>
                </c:pt>
                <c:pt idx="16">
                  <c:v>479</c:v>
                </c:pt>
                <c:pt idx="17">
                  <c:v>374</c:v>
                </c:pt>
                <c:pt idx="18">
                  <c:v>329</c:v>
                </c:pt>
                <c:pt idx="19">
                  <c:v>311</c:v>
                </c:pt>
                <c:pt idx="20">
                  <c:v>268</c:v>
                </c:pt>
                <c:pt idx="21">
                  <c:v>125</c:v>
                </c:pt>
                <c:pt idx="22">
                  <c:v>216</c:v>
                </c:pt>
                <c:pt idx="23">
                  <c:v>221</c:v>
                </c:pt>
                <c:pt idx="24">
                  <c:v>190</c:v>
                </c:pt>
                <c:pt idx="25">
                  <c:v>169</c:v>
                </c:pt>
                <c:pt idx="26">
                  <c:v>189</c:v>
                </c:pt>
                <c:pt idx="27">
                  <c:v>165</c:v>
                </c:pt>
                <c:pt idx="28">
                  <c:v>168</c:v>
                </c:pt>
                <c:pt idx="29">
                  <c:v>170</c:v>
                </c:pt>
                <c:pt idx="30">
                  <c:v>183</c:v>
                </c:pt>
                <c:pt idx="31">
                  <c:v>187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418-4EE4-9D84-85D6FF796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1956904"/>
        <c:axId val="311957688"/>
      </c:lineChart>
      <c:catAx>
        <c:axId val="311956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957688"/>
        <c:crosses val="autoZero"/>
        <c:auto val="1"/>
        <c:lblAlgn val="ctr"/>
        <c:lblOffset val="100"/>
        <c:noMultiLvlLbl val="0"/>
      </c:catAx>
      <c:valAx>
        <c:axId val="311957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 smtClean="0"/>
                  <a:t>Catch (Tonnes/year)</a:t>
                </a:r>
                <a:endParaRPr lang="en-GB" sz="1400" dirty="0"/>
              </a:p>
            </c:rich>
          </c:tx>
          <c:layout>
            <c:manualLayout>
              <c:xMode val="edge"/>
              <c:yMode val="edge"/>
              <c:x val="1.4577939812560033E-2"/>
              <c:y val="0.295145776961590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956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403389522030493E-2"/>
          <c:y val="0.92098726701983458"/>
          <c:w val="0.27621894397762259"/>
          <c:h val="6.35221926993937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94989698072723"/>
          <c:y val="6.2243277663264374E-2"/>
          <c:w val="0.79200644347583871"/>
          <c:h val="0.73145895503861891"/>
        </c:manualLayout>
      </c:layout>
      <c:lineChart>
        <c:grouping val="standard"/>
        <c:varyColors val="0"/>
        <c:ser>
          <c:idx val="1"/>
          <c:order val="0"/>
          <c:tx>
            <c:v>Commercial fisheries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Sheet1!$G$89:$G$113</c:f>
              <c:numCache>
                <c:formatCode>General</c:formatCode>
                <c:ptCount val="25"/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Sheet1!$H$89:$H$113</c:f>
              <c:numCache>
                <c:formatCode>General</c:formatCode>
                <c:ptCount val="25"/>
                <c:pt idx="2">
                  <c:v>4073</c:v>
                </c:pt>
                <c:pt idx="3">
                  <c:v>2874</c:v>
                </c:pt>
                <c:pt idx="4">
                  <c:v>1748</c:v>
                </c:pt>
                <c:pt idx="5">
                  <c:v>1875</c:v>
                </c:pt>
                <c:pt idx="6">
                  <c:v>1358</c:v>
                </c:pt>
                <c:pt idx="7">
                  <c:v>1680</c:v>
                </c:pt>
                <c:pt idx="8">
                  <c:v>1651</c:v>
                </c:pt>
                <c:pt idx="9">
                  <c:v>1633</c:v>
                </c:pt>
                <c:pt idx="10">
                  <c:v>1272</c:v>
                </c:pt>
                <c:pt idx="11">
                  <c:v>5873</c:v>
                </c:pt>
                <c:pt idx="12">
                  <c:v>1419</c:v>
                </c:pt>
                <c:pt idx="13">
                  <c:v>1383</c:v>
                </c:pt>
                <c:pt idx="14">
                  <c:v>1424</c:v>
                </c:pt>
                <c:pt idx="15">
                  <c:v>1166</c:v>
                </c:pt>
                <c:pt idx="16">
                  <c:v>1190</c:v>
                </c:pt>
                <c:pt idx="17">
                  <c:v>2064</c:v>
                </c:pt>
                <c:pt idx="18">
                  <c:v>2336</c:v>
                </c:pt>
                <c:pt idx="19">
                  <c:v>3140</c:v>
                </c:pt>
                <c:pt idx="20">
                  <c:v>2248</c:v>
                </c:pt>
                <c:pt idx="21">
                  <c:v>1816</c:v>
                </c:pt>
                <c:pt idx="22">
                  <c:v>1921</c:v>
                </c:pt>
                <c:pt idx="23">
                  <c:v>3759</c:v>
                </c:pt>
                <c:pt idx="24">
                  <c:v>3826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C24-4502-9917-ED8DC72026B9}"/>
            </c:ext>
          </c:extLst>
        </c:ser>
        <c:ser>
          <c:idx val="2"/>
          <c:order val="1"/>
          <c:tx>
            <c:v>Recreational fisheries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Sheet1!$G$89:$G$113</c:f>
              <c:numCache>
                <c:formatCode>General</c:formatCode>
                <c:ptCount val="25"/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Sheet1!$I$89:$I$113</c:f>
              <c:numCache>
                <c:formatCode>General</c:formatCode>
                <c:ptCount val="25"/>
                <c:pt idx="0">
                  <c:v>15000</c:v>
                </c:pt>
                <c:pt idx="2">
                  <c:v>47910</c:v>
                </c:pt>
                <c:pt idx="3">
                  <c:v>43921</c:v>
                </c:pt>
                <c:pt idx="4">
                  <c:v>51561</c:v>
                </c:pt>
                <c:pt idx="5">
                  <c:v>57172</c:v>
                </c:pt>
                <c:pt idx="6">
                  <c:v>56713</c:v>
                </c:pt>
                <c:pt idx="7">
                  <c:v>58966</c:v>
                </c:pt>
                <c:pt idx="8">
                  <c:v>42847</c:v>
                </c:pt>
                <c:pt idx="9">
                  <c:v>35168</c:v>
                </c:pt>
                <c:pt idx="10">
                  <c:v>29683</c:v>
                </c:pt>
                <c:pt idx="11">
                  <c:v>28471</c:v>
                </c:pt>
                <c:pt idx="12">
                  <c:v>26357</c:v>
                </c:pt>
                <c:pt idx="13">
                  <c:v>22358</c:v>
                </c:pt>
                <c:pt idx="14">
                  <c:v>16001</c:v>
                </c:pt>
                <c:pt idx="15">
                  <c:v>17249</c:v>
                </c:pt>
                <c:pt idx="16">
                  <c:v>17000</c:v>
                </c:pt>
                <c:pt idx="17">
                  <c:v>15319</c:v>
                </c:pt>
                <c:pt idx="18">
                  <c:v>14092</c:v>
                </c:pt>
                <c:pt idx="19">
                  <c:v>14643</c:v>
                </c:pt>
                <c:pt idx="20">
                  <c:v>14044</c:v>
                </c:pt>
                <c:pt idx="21">
                  <c:v>13856</c:v>
                </c:pt>
                <c:pt idx="22">
                  <c:v>13242</c:v>
                </c:pt>
                <c:pt idx="23">
                  <c:v>13647</c:v>
                </c:pt>
                <c:pt idx="24">
                  <c:v>14750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C24-4502-9917-ED8DC7202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1960824"/>
        <c:axId val="311956512"/>
      </c:lineChart>
      <c:catAx>
        <c:axId val="311960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956512"/>
        <c:crosses val="autoZero"/>
        <c:auto val="1"/>
        <c:lblAlgn val="ctr"/>
        <c:lblOffset val="100"/>
        <c:noMultiLvlLbl val="0"/>
      </c:catAx>
      <c:valAx>
        <c:axId val="311956512"/>
        <c:scaling>
          <c:orientation val="minMax"/>
          <c:max val="6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 smtClean="0"/>
                  <a:t>Number of fishers</a:t>
                </a:r>
                <a:endParaRPr lang="en-GB" sz="1400" dirty="0"/>
              </a:p>
            </c:rich>
          </c:tx>
          <c:layout>
            <c:manualLayout>
              <c:xMode val="edge"/>
              <c:yMode val="edge"/>
              <c:x val="2.1514164954730838E-2"/>
              <c:y val="0.195595272943152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960824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0.17341</cdr:x>
      <cdr:y>0.83225</cdr:y>
    </cdr:from>
    <cdr:to>
      <cdr:x>0.2744</cdr:x>
      <cdr:y>0.8905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0228" y="3411626"/>
          <a:ext cx="914400" cy="238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dirty="0" smtClean="0"/>
            <a:t>-------</a:t>
          </a:r>
          <a:endParaRPr lang="en-GB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542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681A0-1B96-454B-9ACF-924129A9E490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B0435-A58D-4B6F-B848-F1922E60B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9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The session has 3 objectives; </a:t>
            </a:r>
          </a:p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The USA experience used here for 1st objective and to guide the 2</a:t>
            </a:r>
            <a:r>
              <a:rPr lang="en-US" altLang="en-US" baseline="30000" smtClean="0">
                <a:cs typeface="Arial" panose="020B0604020202020204" pitchFamily="34" charset="0"/>
              </a:rPr>
              <a:t>nd</a:t>
            </a:r>
            <a:r>
              <a:rPr lang="en-US" altLang="en-US" smtClean="0">
                <a:cs typeface="Arial" panose="020B0604020202020204" pitchFamily="34" charset="0"/>
              </a:rPr>
              <a:t> and 3</a:t>
            </a:r>
            <a:r>
              <a:rPr lang="en-US" altLang="en-US" baseline="30000" smtClean="0">
                <a:cs typeface="Arial" panose="020B0604020202020204" pitchFamily="34" charset="0"/>
              </a:rPr>
              <a:t>rd</a:t>
            </a:r>
            <a:r>
              <a:rPr lang="en-US" altLang="en-US" smtClean="0">
                <a:cs typeface="Arial" panose="020B0604020202020204" pitchFamily="34" charset="0"/>
              </a:rPr>
              <a:t> objectives.</a:t>
            </a:r>
          </a:p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Objectives 2&amp;3 are addressed through activities 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828FA2-0B2B-474B-AF1D-FCA7896A4658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53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0435-A58D-4B6F-B848-F1922E60B89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035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0435-A58D-4B6F-B848-F1922E60B89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59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0435-A58D-4B6F-B848-F1922E60B89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370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Self explanatory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86298D-69DC-4E83-901C-05A6C656F001}" type="slidenum">
              <a:rPr lang="en-US" altLang="en-US" smtClean="0">
                <a:latin typeface="Calibri" panose="020F0502020204030204" pitchFamily="34" charset="0"/>
              </a:rPr>
              <a:pPr/>
              <a:t>26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77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Myriad Pro" pitchFamily="34" charset="0"/>
              </a:rPr>
              <a:t>1. For 10 minutes, participants work </a:t>
            </a:r>
            <a:r>
              <a:rPr lang="en-AU" altLang="en-US" smtClean="0">
                <a:latin typeface="Myriad Pro" pitchFamily="34" charset="0"/>
              </a:rPr>
              <a:t>as a group to establish their score for their allotted principle.</a:t>
            </a:r>
            <a:endParaRPr lang="en-GB" altLang="en-US" smtClean="0">
              <a:latin typeface="Myriad Pro" pitchFamily="34" charset="0"/>
            </a:endParaRPr>
          </a:p>
          <a:p>
            <a:r>
              <a:rPr lang="en-US" altLang="en-US" smtClean="0">
                <a:latin typeface="Myriad Pro" pitchFamily="34" charset="0"/>
              </a:rPr>
              <a:t>2. </a:t>
            </a:r>
            <a:r>
              <a:rPr lang="en-US" altLang="en-US" smtClean="0">
                <a:latin typeface="Myriad Pro" pitchFamily="34" charset="0"/>
                <a:ea typeface="Myriad Pro" pitchFamily="34" charset="0"/>
                <a:cs typeface="Myriad Pro" pitchFamily="34" charset="0"/>
              </a:rPr>
              <a:t>Using the lines set out on the floor, one representative for each principle paces out their score while holding the card. </a:t>
            </a:r>
          </a:p>
          <a:p>
            <a:r>
              <a:rPr lang="en-US" altLang="en-US" smtClean="0">
                <a:latin typeface="Myriad Pro" pitchFamily="34" charset="0"/>
              </a:rPr>
              <a:t>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213766-1826-49D4-8D0A-4EA9B1BB3148}" type="slidenum">
              <a:rPr lang="en-US" altLang="en-US" smtClean="0">
                <a:latin typeface="Calibri" panose="020F0502020204030204" pitchFamily="34" charset="0"/>
              </a:rPr>
              <a:pPr/>
              <a:t>27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97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1. Participants share initial ideas with </a:t>
            </a:r>
            <a:r>
              <a:rPr lang="en-US" altLang="en-US" dirty="0" err="1" smtClean="0"/>
              <a:t>neighbour</a:t>
            </a:r>
            <a:r>
              <a:rPr lang="en-US" altLang="en-US" dirty="0" smtClean="0"/>
              <a:t> (in pairs) </a:t>
            </a:r>
            <a:endParaRPr lang="en-GB" altLang="en-US" dirty="0" smtClean="0"/>
          </a:p>
          <a:p>
            <a:r>
              <a:rPr lang="en-US" altLang="en-US" dirty="0" smtClean="0"/>
              <a:t>2. As a group, identify and write 2-3 constraints (challenges) THEIR COUNTRY might face in trying to move towards EAFM (refer to output from activity 1). </a:t>
            </a:r>
            <a:r>
              <a:rPr lang="en-US" altLang="en-US" i="1" dirty="0" smtClean="0"/>
              <a:t>Write only 1 challenge per card, on e.g. green cards.  </a:t>
            </a:r>
            <a:endParaRPr lang="en-GB" altLang="en-US" dirty="0" smtClean="0"/>
          </a:p>
          <a:p>
            <a:r>
              <a:rPr lang="en-US" altLang="en-US" dirty="0" smtClean="0"/>
              <a:t>3. Get same groups to identify opportunities</a:t>
            </a:r>
            <a:r>
              <a:rPr lang="en-US" altLang="en-US" i="1" dirty="0" smtClean="0"/>
              <a:t> (write these on different </a:t>
            </a:r>
            <a:r>
              <a:rPr lang="en-US" altLang="en-US" i="1" dirty="0" err="1" smtClean="0"/>
              <a:t>colour</a:t>
            </a:r>
            <a:r>
              <a:rPr lang="en-US" altLang="en-US" i="1" dirty="0" smtClean="0"/>
              <a:t> cards, e.g. yellow).</a:t>
            </a:r>
            <a:r>
              <a:rPr lang="en-US" altLang="en-US" dirty="0" smtClean="0"/>
              <a:t> A challenge in one country may be an existing opportunity in another.  </a:t>
            </a:r>
            <a:endParaRPr lang="en-GB" altLang="en-US" dirty="0" smtClean="0"/>
          </a:p>
          <a:p>
            <a:r>
              <a:rPr lang="en-US" altLang="en-US" dirty="0" smtClean="0"/>
              <a:t>4. Get all groups to walk to back of the room and place constraints and opportunity cards on the floor (on 2 differently-labelled flipcharts).</a:t>
            </a:r>
            <a:endParaRPr lang="en-GB" altLang="en-US" dirty="0" smtClean="0"/>
          </a:p>
          <a:p>
            <a:r>
              <a:rPr lang="en-US" altLang="en-US" dirty="0" smtClean="0"/>
              <a:t>5. Trainer groups cards (on floor, with all participants helping) and facilitates a brief discussion. Match opportunity cards to challenges cards if possible. Have brief discussion about overcoming challenges- elicit ideas from participants (linking to local/country continuum table produced earlier on flipchart, as well as threats and issues from day 1). </a:t>
            </a:r>
          </a:p>
          <a:p>
            <a:r>
              <a:rPr lang="en-US" altLang="en-US" dirty="0" smtClean="0"/>
              <a:t>Trainer sorts and keeps outputs for days 3 and 4 (see session plan).</a:t>
            </a:r>
            <a:endParaRPr lang="en-GB" altLang="en-US" dirty="0" smtClean="0"/>
          </a:p>
          <a:p>
            <a:endParaRPr lang="en-GB" altLang="en-US" dirty="0" smtClean="0"/>
          </a:p>
          <a:p>
            <a:r>
              <a:rPr lang="en-GB" altLang="en-US" dirty="0" smtClean="0"/>
              <a:t>Possible challenges for countries moving to EAFM: lack of funding; lack of government structures; lack of government support; corruption; short term government posts (i.e. reflect short term perspective only); misconception about management structures needed; decentralisation means responsibility is passed on; weakness of fisher associations/ groups; hierarchical social structure (i.e. does not favour stakeholder participation)…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213766-1826-49D4-8D0A-4EA9B1BB3148}" type="slidenum">
              <a:rPr lang="en-US" altLang="en-US" smtClean="0">
                <a:latin typeface="Calibri" panose="020F0502020204030204" pitchFamily="34" charset="0"/>
              </a:rPr>
              <a:pPr/>
              <a:t>28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65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0435-A58D-4B6F-B848-F1922E60B89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647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0435-A58D-4B6F-B848-F1922E60B89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685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0435-A58D-4B6F-B848-F1922E60B8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648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0435-A58D-4B6F-B848-F1922E60B89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336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0435-A58D-4B6F-B848-F1922E60B8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509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0435-A58D-4B6F-B848-F1922E60B8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409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0435-A58D-4B6F-B848-F1922E60B89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768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0435-A58D-4B6F-B848-F1922E60B89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21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A64942CA-A481-4726-8904-AA0C8FE001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81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A64942CA-A481-4726-8904-AA0C8FE001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45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A64942CA-A481-4726-8904-AA0C8FE001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689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061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890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382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9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368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72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10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54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87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22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88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52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10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9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24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1488551"/>
            <a:ext cx="8261350" cy="753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2331719"/>
            <a:ext cx="8261350" cy="3845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400146"/>
            <a:ext cx="9144000" cy="487298"/>
            <a:chOff x="-1" y="5279487"/>
            <a:chExt cx="12285134" cy="487298"/>
          </a:xfrm>
        </p:grpSpPr>
        <p:sp>
          <p:nvSpPr>
            <p:cNvPr id="9" name="Pentagon 8"/>
            <p:cNvSpPr/>
            <p:nvPr userDrawn="1"/>
          </p:nvSpPr>
          <p:spPr>
            <a:xfrm>
              <a:off x="-1" y="5279491"/>
              <a:ext cx="9398724" cy="440267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grpSp>
          <p:nvGrpSpPr>
            <p:cNvPr id="10" name="Group 5"/>
            <p:cNvGrpSpPr>
              <a:grpSpLocks/>
            </p:cNvGrpSpPr>
            <p:nvPr userDrawn="1"/>
          </p:nvGrpSpPr>
          <p:grpSpPr bwMode="auto">
            <a:xfrm>
              <a:off x="51903" y="5279487"/>
              <a:ext cx="12233230" cy="487298"/>
              <a:chOff x="92851" y="6406760"/>
              <a:chExt cx="12233539" cy="48600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92851" y="6406760"/>
                <a:ext cx="12233539" cy="486008"/>
              </a:xfrm>
              <a:prstGeom prst="rect">
                <a:avLst/>
              </a:prstGeom>
              <a:solidFill>
                <a:srgbClr val="FFD01B">
                  <a:alpha val="5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16D934"/>
                  </a:solidFill>
                  <a:latin typeface="Myriad Pro" pitchFamily="34" charset="0"/>
                </a:endParaRPr>
              </a:p>
            </p:txBody>
          </p:sp>
          <p:sp>
            <p:nvSpPr>
              <p:cNvPr id="12" name="Subtitle 2"/>
              <p:cNvSpPr txBox="1">
                <a:spLocks/>
              </p:cNvSpPr>
              <p:nvPr/>
            </p:nvSpPr>
            <p:spPr bwMode="auto">
              <a:xfrm>
                <a:off x="92851" y="6502629"/>
                <a:ext cx="9025009" cy="37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altLang="en-US" sz="1600" b="1" kern="1200" dirty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rPr>
                  <a:t>5</a:t>
                </a:r>
                <a:r>
                  <a:rPr lang="en-US" altLang="en-US" sz="1600" b="1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rPr>
                  <a:t>. Moving towards EAFm</a:t>
                </a:r>
              </a:p>
              <a:p>
                <a:pPr algn="l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endParaRPr lang="en-US" altLang="en-US" sz="1600" b="1" dirty="0">
                  <a:latin typeface="+mn-lt"/>
                </a:endParaRPr>
              </a:p>
            </p:txBody>
          </p:sp>
        </p:grpSp>
      </p:grp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121131" y="6449218"/>
            <a:ext cx="862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A9B52746-7CA1-4DD1-9652-F7B4FA79034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t="4295" r="679" b="10365"/>
          <a:stretch/>
        </p:blipFill>
        <p:spPr>
          <a:xfrm>
            <a:off x="0" y="-37280"/>
            <a:ext cx="9144000" cy="138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4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865"/>
            <a:ext cx="9144000" cy="57781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105215"/>
            <a:ext cx="9144000" cy="1534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4640"/>
            <a:ext cx="7772400" cy="953933"/>
          </a:xfrm>
          <a:ln>
            <a:noFill/>
          </a:ln>
        </p:spPr>
        <p:txBody>
          <a:bodyPr/>
          <a:lstStyle/>
          <a:p>
            <a:r>
              <a:rPr lang="en-GB" dirty="0" smtClean="0"/>
              <a:t>Pantanal Case study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512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Fisheries: Recreational </a:t>
            </a:r>
            <a:r>
              <a:rPr lang="en-GB" dirty="0" smtClean="0"/>
              <a:t>fisheries (</a:t>
            </a:r>
            <a:r>
              <a:rPr lang="en-GB" i="1" dirty="0" smtClean="0"/>
              <a:t>cont.)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153264"/>
            <a:ext cx="8261350" cy="428281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Decline in number of recreational fishers appears more related to restrictions put on them (</a:t>
            </a:r>
            <a:r>
              <a:rPr lang="en-US" dirty="0" err="1" smtClean="0"/>
              <a:t>ie</a:t>
            </a:r>
            <a:r>
              <a:rPr lang="en-US" dirty="0" smtClean="0"/>
              <a:t>. catch quotas, compulsory release of fish) than competition with artisanal sector </a:t>
            </a:r>
          </a:p>
          <a:p>
            <a:pPr lvl="1"/>
            <a:r>
              <a:rPr lang="en-US" dirty="0" smtClean="0"/>
              <a:t>2000 quota for recreational fisheries reduced from 25 kg/trip to </a:t>
            </a:r>
            <a:r>
              <a:rPr lang="en-US" dirty="0"/>
              <a:t>15 </a:t>
            </a:r>
            <a:r>
              <a:rPr lang="en-US" dirty="0" smtClean="0"/>
              <a:t>kg/trip </a:t>
            </a:r>
          </a:p>
          <a:p>
            <a:pPr lvl="1"/>
            <a:r>
              <a:rPr lang="en-US" dirty="0" smtClean="0"/>
              <a:t>2003 further reduced to 10 kg plus </a:t>
            </a:r>
            <a:r>
              <a:rPr lang="en-US" dirty="0"/>
              <a:t>one </a:t>
            </a:r>
            <a:r>
              <a:rPr lang="en-US" dirty="0" smtClean="0"/>
              <a:t>fish </a:t>
            </a:r>
            <a:r>
              <a:rPr lang="en-US" dirty="0"/>
              <a:t>of any </a:t>
            </a:r>
            <a:r>
              <a:rPr lang="en-US" dirty="0" smtClean="0"/>
              <a:t>size and five piranhas. </a:t>
            </a:r>
          </a:p>
          <a:p>
            <a:pPr lvl="1"/>
            <a:r>
              <a:rPr lang="en-US" dirty="0" smtClean="0"/>
              <a:t>2006 only capture of one scaled and one scale-less fish allowed </a:t>
            </a:r>
          </a:p>
          <a:p>
            <a:pPr lvl="1"/>
            <a:r>
              <a:rPr lang="en-US" dirty="0" smtClean="0"/>
              <a:t>For 2019, quota is </a:t>
            </a:r>
            <a:r>
              <a:rPr lang="en-US" dirty="0"/>
              <a:t>5 kg </a:t>
            </a:r>
            <a:r>
              <a:rPr lang="en-US" dirty="0" smtClean="0"/>
              <a:t>plus </a:t>
            </a:r>
            <a:r>
              <a:rPr lang="en-US" dirty="0"/>
              <a:t>one </a:t>
            </a:r>
            <a:r>
              <a:rPr lang="en-US" dirty="0" smtClean="0"/>
              <a:t>fish </a:t>
            </a:r>
            <a:r>
              <a:rPr lang="en-US" dirty="0"/>
              <a:t>of any </a:t>
            </a:r>
            <a:r>
              <a:rPr lang="en-US" dirty="0" smtClean="0"/>
              <a:t>size, and up to five piranhas.</a:t>
            </a:r>
          </a:p>
          <a:p>
            <a:r>
              <a:rPr lang="en-US" dirty="0" smtClean="0"/>
              <a:t>Every </a:t>
            </a:r>
            <a:r>
              <a:rPr lang="en-US" dirty="0"/>
              <a:t>time the government </a:t>
            </a:r>
            <a:r>
              <a:rPr lang="en-US" dirty="0" smtClean="0"/>
              <a:t>has tightened the restrictions on the recreational fisheries fewer people have arrived in the </a:t>
            </a:r>
            <a:r>
              <a:rPr lang="en-US" dirty="0"/>
              <a:t>Pantanal.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170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684517"/>
              </p:ext>
            </p:extLst>
          </p:nvPr>
        </p:nvGraphicFramePr>
        <p:xfrm>
          <a:off x="33795" y="2360358"/>
          <a:ext cx="5348696" cy="3627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5559136" y="2734115"/>
            <a:ext cx="34031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Subsistence fishers </a:t>
            </a:r>
            <a:r>
              <a:rPr lang="en-GB" sz="2800" b="1" dirty="0"/>
              <a:t>tend to capture mostly species that are of little interest to recreational and commercial fishers</a:t>
            </a:r>
            <a:r>
              <a:rPr lang="en-GB" sz="2800" dirty="0"/>
              <a:t> such as </a:t>
            </a:r>
            <a:r>
              <a:rPr lang="en-GB" sz="2800" dirty="0" smtClean="0"/>
              <a:t>piranhas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33795" y="6159077"/>
            <a:ext cx="17698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 smtClean="0"/>
              <a:t>Data from SCPESCA/MS</a:t>
            </a:r>
            <a:endParaRPr lang="en-GB" sz="1200" i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3698" y="1387224"/>
            <a:ext cx="8261350" cy="753473"/>
          </a:xfrm>
        </p:spPr>
        <p:txBody>
          <a:bodyPr>
            <a:normAutofit/>
          </a:bodyPr>
          <a:lstStyle/>
          <a:p>
            <a:r>
              <a:rPr lang="en-GB" dirty="0" smtClean="0"/>
              <a:t>Fisheries: SSF vs recreational landings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4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Fisheries: State </a:t>
            </a:r>
            <a:r>
              <a:rPr lang="en-GB" dirty="0" smtClean="0"/>
              <a:t>of fish stocks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331720"/>
            <a:ext cx="8261350" cy="2849880"/>
          </a:xfrm>
        </p:spPr>
        <p:txBody>
          <a:bodyPr>
            <a:normAutofit fontScale="92500"/>
          </a:bodyPr>
          <a:lstStyle/>
          <a:p>
            <a:r>
              <a:rPr lang="en-GB" dirty="0"/>
              <a:t>Available studies indicate that </a:t>
            </a:r>
            <a:r>
              <a:rPr lang="en-GB" i="1" dirty="0" err="1" smtClean="0"/>
              <a:t>Pacu</a:t>
            </a:r>
            <a:r>
              <a:rPr lang="en-GB" dirty="0" smtClean="0"/>
              <a:t> (</a:t>
            </a:r>
            <a:r>
              <a:rPr lang="en-GB" i="1" dirty="0" err="1" smtClean="0"/>
              <a:t>Piaractus</a:t>
            </a:r>
            <a:r>
              <a:rPr lang="en-GB" i="1" dirty="0" smtClean="0"/>
              <a:t> </a:t>
            </a:r>
            <a:r>
              <a:rPr lang="en-GB" i="1" dirty="0" err="1" smtClean="0"/>
              <a:t>mesopotamicus</a:t>
            </a:r>
            <a:r>
              <a:rPr lang="en-GB" dirty="0" smtClean="0"/>
              <a:t>) is </a:t>
            </a:r>
            <a:r>
              <a:rPr lang="en-GB" dirty="0"/>
              <a:t>overfished since 1994, </a:t>
            </a:r>
            <a:r>
              <a:rPr lang="en-GB" dirty="0" smtClean="0"/>
              <a:t>both </a:t>
            </a:r>
            <a:r>
              <a:rPr lang="en-GB" dirty="0"/>
              <a:t>abundance and size of the fish </a:t>
            </a:r>
            <a:r>
              <a:rPr lang="en-GB" dirty="0" smtClean="0"/>
              <a:t>have </a:t>
            </a:r>
            <a:r>
              <a:rPr lang="en-GB" dirty="0"/>
              <a:t>decreased. </a:t>
            </a:r>
            <a:endParaRPr lang="en-GB" dirty="0" smtClean="0"/>
          </a:p>
          <a:p>
            <a:r>
              <a:rPr lang="en-GB" dirty="0" smtClean="0"/>
              <a:t>The exploitation of the catfishes </a:t>
            </a:r>
            <a:r>
              <a:rPr lang="en-GB" i="1" dirty="0" err="1" smtClean="0"/>
              <a:t>cachara</a:t>
            </a:r>
            <a:r>
              <a:rPr lang="en-GB" dirty="0" smtClean="0"/>
              <a:t> (</a:t>
            </a:r>
            <a:r>
              <a:rPr lang="en-GB" i="1" dirty="0" smtClean="0"/>
              <a:t>Pseudoplatystoma </a:t>
            </a:r>
            <a:r>
              <a:rPr lang="en-GB" i="1" dirty="0" err="1" smtClean="0"/>
              <a:t>reticulatum</a:t>
            </a:r>
            <a:r>
              <a:rPr lang="en-GB" dirty="0" smtClean="0"/>
              <a:t>) and </a:t>
            </a:r>
            <a:r>
              <a:rPr lang="en-GB" i="1" dirty="0" err="1" smtClean="0"/>
              <a:t>barbado</a:t>
            </a:r>
            <a:r>
              <a:rPr lang="en-GB" dirty="0" smtClean="0"/>
              <a:t> (</a:t>
            </a:r>
            <a:r>
              <a:rPr lang="en-GB" i="1" dirty="0" err="1" smtClean="0"/>
              <a:t>Pinirampus</a:t>
            </a:r>
            <a:r>
              <a:rPr lang="en-GB" i="1" dirty="0" smtClean="0"/>
              <a:t> </a:t>
            </a:r>
            <a:r>
              <a:rPr lang="en-GB" i="1" dirty="0" err="1" smtClean="0"/>
              <a:t>pirinampu</a:t>
            </a:r>
            <a:r>
              <a:rPr lang="en-GB" dirty="0" smtClean="0"/>
              <a:t>) are </a:t>
            </a:r>
            <a:r>
              <a:rPr lang="en-GB" dirty="0"/>
              <a:t>near the maximum sustainable level.</a:t>
            </a:r>
          </a:p>
          <a:p>
            <a:r>
              <a:rPr lang="en-GB" dirty="0" smtClean="0"/>
              <a:t>Other species are not </a:t>
            </a:r>
            <a:r>
              <a:rPr lang="en-GB" dirty="0"/>
              <a:t>overfished.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t>12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981458" y="6056360"/>
            <a:ext cx="20733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 err="1"/>
              <a:t>Mateus</a:t>
            </a:r>
            <a:r>
              <a:rPr lang="en-GB" sz="1200" i="1" dirty="0"/>
              <a:t>, </a:t>
            </a:r>
            <a:r>
              <a:rPr lang="en-GB" sz="1200" i="1" dirty="0" err="1"/>
              <a:t>Vaz</a:t>
            </a:r>
            <a:r>
              <a:rPr lang="en-GB" sz="1200" i="1" dirty="0"/>
              <a:t> and </a:t>
            </a:r>
            <a:r>
              <a:rPr lang="en-GB" sz="1200" i="1" dirty="0" err="1"/>
              <a:t>Catella</a:t>
            </a:r>
            <a:r>
              <a:rPr lang="en-GB" sz="1200" i="1" dirty="0"/>
              <a:t> 2011.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45450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419456"/>
            <a:ext cx="8261350" cy="753473"/>
          </a:xfrm>
        </p:spPr>
        <p:txBody>
          <a:bodyPr/>
          <a:lstStyle/>
          <a:p>
            <a:r>
              <a:rPr lang="en-GB" dirty="0"/>
              <a:t>Fisheries: </a:t>
            </a:r>
            <a:r>
              <a:rPr lang="en-US" dirty="0"/>
              <a:t>C</a:t>
            </a:r>
            <a:r>
              <a:rPr lang="en-US" dirty="0" smtClean="0"/>
              <a:t>atches in the Pantanal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260" y="2111719"/>
            <a:ext cx="3093720" cy="40040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Catches by recreational and artisanal fishers in </a:t>
            </a:r>
            <a:r>
              <a:rPr lang="en-US" dirty="0" err="1"/>
              <a:t>Mato</a:t>
            </a:r>
            <a:r>
              <a:rPr lang="en-US" dirty="0"/>
              <a:t> Grosso do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smtClean="0"/>
              <a:t>(1979  - 2016)</a:t>
            </a:r>
            <a:endParaRPr lang="en-GB" dirty="0"/>
          </a:p>
          <a:p>
            <a:pPr marL="0" indent="0">
              <a:buNone/>
            </a:pPr>
            <a:r>
              <a:rPr lang="en-US" dirty="0" smtClean="0"/>
              <a:t>Catches were higher in 1980s and declined  by 2000</a:t>
            </a:r>
          </a:p>
          <a:p>
            <a:pPr marL="0" indent="0">
              <a:buNone/>
            </a:pPr>
            <a:r>
              <a:rPr lang="en-US" dirty="0" smtClean="0"/>
              <a:t>This is due to   restrictions on fishing,  to overfishing of the stock.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448490"/>
              </p:ext>
            </p:extLst>
          </p:nvPr>
        </p:nvGraphicFramePr>
        <p:xfrm>
          <a:off x="110063" y="1968094"/>
          <a:ext cx="9523395" cy="4099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10063" y="6133333"/>
            <a:ext cx="3852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 smtClean="0"/>
              <a:t>Data from SCPESCA/MS and </a:t>
            </a:r>
            <a:r>
              <a:rPr lang="en-GB" sz="1200" i="1" dirty="0" err="1"/>
              <a:t>Mateus</a:t>
            </a:r>
            <a:r>
              <a:rPr lang="en-GB" sz="1200" i="1" dirty="0"/>
              <a:t>, </a:t>
            </a:r>
            <a:r>
              <a:rPr lang="en-GB" sz="1200" i="1" dirty="0" err="1"/>
              <a:t>Vaz</a:t>
            </a:r>
            <a:r>
              <a:rPr lang="en-GB" sz="1200" i="1" dirty="0"/>
              <a:t> and </a:t>
            </a:r>
            <a:r>
              <a:rPr lang="en-GB" sz="1200" i="1" dirty="0" err="1"/>
              <a:t>Catella</a:t>
            </a:r>
            <a:r>
              <a:rPr lang="en-GB" sz="1200" i="1" dirty="0"/>
              <a:t> 2011.</a:t>
            </a:r>
            <a:endParaRPr lang="en-GB" sz="1200" dirty="0"/>
          </a:p>
          <a:p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332943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392317"/>
            <a:ext cx="8800846" cy="753473"/>
          </a:xfrm>
        </p:spPr>
        <p:txBody>
          <a:bodyPr>
            <a:normAutofit fontScale="90000"/>
          </a:bodyPr>
          <a:lstStyle/>
          <a:p>
            <a:r>
              <a:rPr lang="en-US" dirty="0"/>
              <a:t>Economic </a:t>
            </a:r>
            <a:r>
              <a:rPr lang="en-US" dirty="0" smtClean="0"/>
              <a:t>contribution: </a:t>
            </a:r>
            <a:r>
              <a:rPr lang="en-US" dirty="0"/>
              <a:t>environmental services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54000" y="2242025"/>
            <a:ext cx="8261350" cy="40978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cosystem </a:t>
            </a:r>
            <a:r>
              <a:rPr lang="en-US" dirty="0"/>
              <a:t>services provided by the Pantanal </a:t>
            </a:r>
            <a:endParaRPr lang="en-US" dirty="0" smtClean="0"/>
          </a:p>
          <a:p>
            <a:pPr lvl="1"/>
            <a:r>
              <a:rPr lang="en-US" dirty="0" smtClean="0"/>
              <a:t>valued at 8 133 – 17 490 USD/ha/year (</a:t>
            </a:r>
            <a:r>
              <a:rPr lang="en-US" dirty="0" err="1" smtClean="0"/>
              <a:t>Moraes</a:t>
            </a:r>
            <a:r>
              <a:rPr lang="en-US" dirty="0" smtClean="0"/>
              <a:t> 2008)</a:t>
            </a:r>
          </a:p>
          <a:p>
            <a:pPr marL="0" indent="0">
              <a:buNone/>
            </a:pPr>
            <a:r>
              <a:rPr lang="en-US" dirty="0" smtClean="0"/>
              <a:t>Environmental </a:t>
            </a:r>
            <a:r>
              <a:rPr lang="en-US" dirty="0"/>
              <a:t>services include: </a:t>
            </a:r>
          </a:p>
          <a:p>
            <a:pPr marL="800100" lvl="1" indent="-342900"/>
            <a:r>
              <a:rPr lang="en-US" dirty="0"/>
              <a:t>Reduce and delay the flood, and risk of flooding property </a:t>
            </a:r>
            <a:r>
              <a:rPr lang="en-US" dirty="0" smtClean="0"/>
              <a:t>downstream</a:t>
            </a:r>
            <a:endParaRPr lang="en-US" dirty="0"/>
          </a:p>
          <a:p>
            <a:pPr marL="800100" lvl="1" indent="-342900"/>
            <a:r>
              <a:rPr lang="en-US" dirty="0"/>
              <a:t>Remove sediment and pollutants including heavy </a:t>
            </a:r>
            <a:r>
              <a:rPr lang="en-US" dirty="0" smtClean="0"/>
              <a:t>metals</a:t>
            </a:r>
            <a:endParaRPr lang="en-US" dirty="0"/>
          </a:p>
          <a:p>
            <a:pPr marL="800100" lvl="1" indent="-342900"/>
            <a:r>
              <a:rPr lang="en-US" dirty="0"/>
              <a:t>Ensure water supply by recharging </a:t>
            </a:r>
            <a:r>
              <a:rPr lang="en-US" dirty="0" smtClean="0"/>
              <a:t>aquifers</a:t>
            </a:r>
            <a:endParaRPr lang="en-US" dirty="0"/>
          </a:p>
          <a:p>
            <a:pPr marL="800100" lvl="1" indent="-342900"/>
            <a:r>
              <a:rPr lang="en-US" dirty="0" smtClean="0"/>
              <a:t>Fishing</a:t>
            </a:r>
            <a:endParaRPr lang="en-US" dirty="0"/>
          </a:p>
          <a:p>
            <a:pPr marL="800100" lvl="1" indent="-342900"/>
            <a:r>
              <a:rPr lang="en-US" dirty="0"/>
              <a:t>Carbon </a:t>
            </a:r>
            <a:r>
              <a:rPr lang="en-US" dirty="0" smtClean="0"/>
              <a:t>sink</a:t>
            </a:r>
            <a:endParaRPr lang="en-US" dirty="0"/>
          </a:p>
          <a:p>
            <a:pPr marL="800100" lvl="1" indent="-342900"/>
            <a:r>
              <a:rPr lang="en-US" dirty="0"/>
              <a:t>Tourism - 150 000 tourists </a:t>
            </a:r>
            <a:r>
              <a:rPr lang="en-GB" sz="3600" baseline="-14000" dirty="0"/>
              <a:t>~</a:t>
            </a:r>
            <a:r>
              <a:rPr lang="en-US" dirty="0"/>
              <a:t> USD 150 </a:t>
            </a:r>
            <a:r>
              <a:rPr lang="en-US" dirty="0" smtClean="0"/>
              <a:t>million</a:t>
            </a:r>
          </a:p>
          <a:p>
            <a:pPr marL="800100" lvl="1" indent="-342900"/>
            <a:r>
              <a:rPr lang="en-US" dirty="0" smtClean="0"/>
              <a:t>Sport </a:t>
            </a:r>
            <a:r>
              <a:rPr lang="en-US" dirty="0"/>
              <a:t>fishing is the main tourist attraction valued USD 35 - 56 million per year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1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Economic contribution: </a:t>
            </a:r>
            <a:r>
              <a:rPr lang="en-GB" altLang="en-US" dirty="0" smtClean="0"/>
              <a:t>Income from fisheries related activities in the Pantanal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646445"/>
              </p:ext>
            </p:extLst>
          </p:nvPr>
        </p:nvGraphicFramePr>
        <p:xfrm>
          <a:off x="385467" y="2490966"/>
          <a:ext cx="8334480" cy="3462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2281">
                  <a:extLst>
                    <a:ext uri="{9D8B030D-6E8A-4147-A177-3AD203B41FA5}">
                      <a16:colId xmlns="" xmlns:a16="http://schemas.microsoft.com/office/drawing/2014/main" val="3946959449"/>
                    </a:ext>
                  </a:extLst>
                </a:gridCol>
                <a:gridCol w="1614513">
                  <a:extLst>
                    <a:ext uri="{9D8B030D-6E8A-4147-A177-3AD203B41FA5}">
                      <a16:colId xmlns="" xmlns:a16="http://schemas.microsoft.com/office/drawing/2014/main" val="2953906600"/>
                    </a:ext>
                  </a:extLst>
                </a:gridCol>
                <a:gridCol w="2083843">
                  <a:extLst>
                    <a:ext uri="{9D8B030D-6E8A-4147-A177-3AD203B41FA5}">
                      <a16:colId xmlns="" xmlns:a16="http://schemas.microsoft.com/office/drawing/2014/main" val="1392710104"/>
                    </a:ext>
                  </a:extLst>
                </a:gridCol>
                <a:gridCol w="2083843">
                  <a:extLst>
                    <a:ext uri="{9D8B030D-6E8A-4147-A177-3AD203B41FA5}">
                      <a16:colId xmlns="" xmlns:a16="http://schemas.microsoft.com/office/drawing/2014/main" val="94523454"/>
                    </a:ext>
                  </a:extLst>
                </a:gridCol>
              </a:tblGrid>
              <a:tr h="349796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r>
                        <a:rPr lang="en-GB" sz="2400" dirty="0" smtClean="0">
                          <a:effectLst/>
                        </a:rPr>
                        <a:t>Type </a:t>
                      </a:r>
                      <a:r>
                        <a:rPr lang="en-GB" sz="2400" dirty="0">
                          <a:effectLst/>
                        </a:rPr>
                        <a:t>of activity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 Necessary investment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Net earnings (USD/month)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2130825"/>
                  </a:ext>
                </a:extLst>
              </a:tr>
              <a:tr h="3659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Low season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High season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41646225"/>
                  </a:ext>
                </a:extLst>
              </a:tr>
              <a:tr h="5373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Bait </a:t>
                      </a:r>
                      <a:r>
                        <a:rPr lang="en-GB" sz="2400" dirty="0" smtClean="0">
                          <a:effectLst/>
                        </a:rPr>
                        <a:t>gathering</a:t>
                      </a:r>
                      <a:endParaRPr lang="en-GB" sz="24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Low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86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292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6183994"/>
                  </a:ext>
                </a:extLst>
              </a:tr>
              <a:tr h="6292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Bait </a:t>
                      </a:r>
                      <a:r>
                        <a:rPr lang="en-GB" sz="2400" dirty="0" smtClean="0">
                          <a:effectLst/>
                        </a:rPr>
                        <a:t>middleman</a:t>
                      </a:r>
                      <a:endParaRPr lang="en-GB" sz="24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Middle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106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862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9379045"/>
                  </a:ext>
                </a:extLst>
              </a:tr>
              <a:tr h="715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Artisanal </a:t>
                      </a:r>
                      <a:r>
                        <a:rPr lang="en-GB" sz="2400" dirty="0" smtClean="0">
                          <a:effectLst/>
                        </a:rPr>
                        <a:t>fisherman</a:t>
                      </a:r>
                      <a:endParaRPr lang="en-GB" sz="24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Low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90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297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58974514"/>
                  </a:ext>
                </a:extLst>
              </a:tr>
              <a:tr h="715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Fisherman owning a boat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High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153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1 323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0051314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961238" y="6005671"/>
            <a:ext cx="1896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From </a:t>
            </a:r>
            <a:r>
              <a:rPr lang="en-GB" sz="1200" i="1" dirty="0" err="1" smtClean="0"/>
              <a:t>Chiaravallotti</a:t>
            </a:r>
            <a:r>
              <a:rPr lang="en-GB" sz="1200" i="1" dirty="0" smtClean="0"/>
              <a:t> 2019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16479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Governance: Fisheries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management purposes fishers are divided in 3 groups: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subsistence fishers,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artisanal or professional fishers and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recreational or </a:t>
            </a:r>
            <a:r>
              <a:rPr lang="en-US" dirty="0" err="1" smtClean="0"/>
              <a:t>sportfishers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second and third group of fishers are regulated, </a:t>
            </a:r>
          </a:p>
          <a:p>
            <a:pPr lvl="1"/>
            <a:r>
              <a:rPr lang="en-US" dirty="0" smtClean="0"/>
              <a:t>only the second group is allowed to sell their catches</a:t>
            </a:r>
          </a:p>
          <a:p>
            <a:pPr lvl="1"/>
            <a:r>
              <a:rPr lang="en-US" dirty="0" smtClean="0"/>
              <a:t>the other two may land fish for own consumption only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112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1488551"/>
            <a:ext cx="8630227" cy="753473"/>
          </a:xfrm>
        </p:spPr>
        <p:txBody>
          <a:bodyPr>
            <a:normAutofit/>
          </a:bodyPr>
          <a:lstStyle/>
          <a:p>
            <a:r>
              <a:rPr lang="en-GB" dirty="0"/>
              <a:t>Governance: </a:t>
            </a:r>
            <a:r>
              <a:rPr lang="en-GB" dirty="0" smtClean="0"/>
              <a:t>Fisheries management (</a:t>
            </a:r>
            <a:r>
              <a:rPr lang="en-GB" i="1" dirty="0" smtClean="0"/>
              <a:t>cont.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Management regulations include: </a:t>
            </a:r>
            <a:endParaRPr lang="en-US" dirty="0" smtClean="0"/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minimum </a:t>
            </a:r>
            <a:r>
              <a:rPr lang="en-US" dirty="0"/>
              <a:t>size for the most important commercial </a:t>
            </a:r>
            <a:r>
              <a:rPr lang="en-US" dirty="0" smtClean="0"/>
              <a:t>species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control </a:t>
            </a:r>
            <a:r>
              <a:rPr lang="en-US" dirty="0"/>
              <a:t>of fishing effort </a:t>
            </a:r>
            <a:r>
              <a:rPr lang="en-US" dirty="0" smtClean="0"/>
              <a:t>through fish landing (recreational and commercial fisheries), and  </a:t>
            </a:r>
            <a:r>
              <a:rPr lang="en-US" dirty="0"/>
              <a:t>transportation </a:t>
            </a:r>
            <a:r>
              <a:rPr lang="en-US" dirty="0" smtClean="0"/>
              <a:t>quotas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a </a:t>
            </a:r>
            <a:r>
              <a:rPr lang="en-US" dirty="0"/>
              <a:t>closed season during the reproductive period of commercially important fish species between November and </a:t>
            </a:r>
            <a:r>
              <a:rPr lang="en-US" dirty="0" smtClean="0"/>
              <a:t>February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establishment </a:t>
            </a:r>
            <a:r>
              <a:rPr lang="en-US" dirty="0"/>
              <a:t>protected areas where only catch-and-release is </a:t>
            </a:r>
            <a:r>
              <a:rPr lang="en-US" dirty="0" smtClean="0"/>
              <a:t>allowed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354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488551"/>
            <a:ext cx="8890000" cy="753473"/>
          </a:xfrm>
        </p:spPr>
        <p:txBody>
          <a:bodyPr>
            <a:normAutofit/>
          </a:bodyPr>
          <a:lstStyle/>
          <a:p>
            <a:r>
              <a:rPr lang="en-GB" dirty="0"/>
              <a:t>Governance: Fisheries management (</a:t>
            </a:r>
            <a:r>
              <a:rPr lang="en-GB" i="1" dirty="0"/>
              <a:t>cont.</a:t>
            </a:r>
            <a:r>
              <a:rPr lang="en-GB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</a:t>
            </a:r>
            <a:r>
              <a:rPr lang="en-US" dirty="0" err="1"/>
              <a:t>Mato</a:t>
            </a:r>
            <a:r>
              <a:rPr lang="en-US" dirty="0"/>
              <a:t> Grosso do </a:t>
            </a:r>
            <a:r>
              <a:rPr lang="en-US" dirty="0" err="1"/>
              <a:t>Sul</a:t>
            </a:r>
            <a:r>
              <a:rPr lang="en-US" dirty="0"/>
              <a:t>, three different laws were passed between 1983 and 1994 forbidding the use of all fishing </a:t>
            </a:r>
            <a:r>
              <a:rPr lang="en-US" dirty="0" smtClean="0"/>
              <a:t>nets</a:t>
            </a:r>
          </a:p>
          <a:p>
            <a:r>
              <a:rPr lang="en-US" dirty="0" smtClean="0"/>
              <a:t>When </a:t>
            </a:r>
            <a:r>
              <a:rPr lang="en-US" dirty="0"/>
              <a:t>the </a:t>
            </a:r>
            <a:r>
              <a:rPr lang="en-US" dirty="0" smtClean="0"/>
              <a:t>regulations </a:t>
            </a:r>
            <a:r>
              <a:rPr lang="en-US" dirty="0"/>
              <a:t>on fishing gear was first introduced the fishers ignored it due to the economic impact it had on </a:t>
            </a:r>
            <a:r>
              <a:rPr lang="en-US" dirty="0" smtClean="0"/>
              <a:t>them, but enforcement was strengthened</a:t>
            </a:r>
            <a:endParaRPr lang="en-GB" dirty="0"/>
          </a:p>
          <a:p>
            <a:pPr lvl="1"/>
            <a:r>
              <a:rPr lang="en-US" dirty="0" smtClean="0"/>
              <a:t>Initially </a:t>
            </a:r>
            <a:r>
              <a:rPr lang="en-US" dirty="0"/>
              <a:t>cast nets were </a:t>
            </a:r>
            <a:r>
              <a:rPr lang="en-US" dirty="0" smtClean="0"/>
              <a:t>allowed, </a:t>
            </a:r>
            <a:r>
              <a:rPr lang="en-US" dirty="0"/>
              <a:t>but only for </a:t>
            </a:r>
            <a:r>
              <a:rPr lang="en-US" i="1" dirty="0"/>
              <a:t>Prochilodus </a:t>
            </a:r>
            <a:r>
              <a:rPr lang="en-US" i="1" dirty="0" err="1"/>
              <a:t>lineatus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Since </a:t>
            </a:r>
            <a:r>
              <a:rPr lang="en-US" dirty="0"/>
              <a:t>1993, </a:t>
            </a:r>
            <a:r>
              <a:rPr lang="en-US" dirty="0" smtClean="0"/>
              <a:t>cast nets banned </a:t>
            </a:r>
            <a:r>
              <a:rPr lang="en-US" dirty="0"/>
              <a:t>even for this </a:t>
            </a:r>
            <a:r>
              <a:rPr lang="en-US" dirty="0" smtClean="0"/>
              <a:t>species eliminating any </a:t>
            </a:r>
            <a:r>
              <a:rPr lang="en-US" dirty="0"/>
              <a:t>commercial exploitation of this </a:t>
            </a:r>
            <a:r>
              <a:rPr lang="en-US" dirty="0" smtClean="0"/>
              <a:t>species - previously </a:t>
            </a:r>
            <a:r>
              <a:rPr lang="en-US" dirty="0"/>
              <a:t>one of the most important in the commercial fisheries.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263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Governance: Traditional </a:t>
            </a:r>
            <a:r>
              <a:rPr lang="en-GB" dirty="0" smtClean="0"/>
              <a:t>Fishing gears</a:t>
            </a:r>
            <a:endParaRPr lang="en-GB" dirty="0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idx="1"/>
          </p:nvPr>
        </p:nvSpPr>
        <p:spPr>
          <a:xfrm>
            <a:off x="254000" y="2164080"/>
            <a:ext cx="8261350" cy="4175759"/>
          </a:xfrm>
        </p:spPr>
        <p:txBody>
          <a:bodyPr>
            <a:normAutofit/>
          </a:bodyPr>
          <a:lstStyle/>
          <a:p>
            <a:r>
              <a:rPr lang="en-GB" dirty="0" smtClean="0"/>
              <a:t>Range of traditional gears use in small-scale fishery</a:t>
            </a:r>
          </a:p>
          <a:p>
            <a:pPr lvl="1"/>
            <a:r>
              <a:rPr lang="en-GB" dirty="0"/>
              <a:t>Fixed buoy, buoy, cast </a:t>
            </a:r>
            <a:r>
              <a:rPr lang="en-GB" dirty="0" smtClean="0"/>
              <a:t>nets, </a:t>
            </a:r>
            <a:r>
              <a:rPr lang="en-GB" dirty="0"/>
              <a:t>s</a:t>
            </a:r>
            <a:r>
              <a:rPr lang="en-US" dirty="0"/>
              <a:t>et hooks</a:t>
            </a:r>
            <a:r>
              <a:rPr lang="en-GB" dirty="0"/>
              <a:t>, drift </a:t>
            </a:r>
            <a:r>
              <a:rPr lang="en-GB" dirty="0" smtClean="0"/>
              <a:t>nets/gillnet</a:t>
            </a:r>
            <a:r>
              <a:rPr lang="en-GB" dirty="0"/>
              <a:t>, bow and arrow, fish light </a:t>
            </a:r>
            <a:r>
              <a:rPr lang="en-GB" dirty="0" smtClean="0"/>
              <a:t>attractor</a:t>
            </a:r>
            <a:endParaRPr lang="en-GB" dirty="0"/>
          </a:p>
          <a:p>
            <a:r>
              <a:rPr lang="en-GB" dirty="0" smtClean="0"/>
              <a:t>All are now illegal or their use severely restricted</a:t>
            </a:r>
          </a:p>
          <a:p>
            <a:pPr lvl="1"/>
            <a:r>
              <a:rPr lang="en-GB" dirty="0" smtClean="0"/>
              <a:t>This has restricted the targeting of some commercially important species</a:t>
            </a:r>
          </a:p>
          <a:p>
            <a:pPr lvl="1"/>
            <a:r>
              <a:rPr lang="en-GB" dirty="0" smtClean="0"/>
              <a:t>Enforcement has been strengthened</a:t>
            </a:r>
          </a:p>
          <a:p>
            <a:pPr lvl="1"/>
            <a:r>
              <a:rPr lang="en-US" dirty="0" smtClean="0"/>
              <a:t>Today</a:t>
            </a:r>
            <a:r>
              <a:rPr lang="en-US" dirty="0"/>
              <a:t>, commercial fishermen in </a:t>
            </a:r>
            <a:r>
              <a:rPr lang="en-US" dirty="0" smtClean="0"/>
              <a:t>the Pantanal </a:t>
            </a:r>
            <a:r>
              <a:rPr lang="en-US" dirty="0"/>
              <a:t>can </a:t>
            </a:r>
            <a:r>
              <a:rPr lang="en-US" dirty="0" smtClean="0"/>
              <a:t>legally only </a:t>
            </a:r>
            <a:r>
              <a:rPr lang="en-US" dirty="0"/>
              <a:t>use </a:t>
            </a:r>
            <a:r>
              <a:rPr lang="en-US" dirty="0" smtClean="0"/>
              <a:t>hook and line</a:t>
            </a:r>
            <a:endParaRPr lang="en-GB" dirty="0" smtClean="0"/>
          </a:p>
          <a:p>
            <a:r>
              <a:rPr lang="en-GB" dirty="0" smtClean="0"/>
              <a:t>There is a catch quota of 400 kg of fish per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204155" y="6159077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err="1" smtClean="0"/>
              <a:t>Mateus</a:t>
            </a:r>
            <a:r>
              <a:rPr lang="en-GB" sz="1200" i="1" dirty="0" smtClean="0"/>
              <a:t>, </a:t>
            </a:r>
            <a:r>
              <a:rPr lang="en-GB" sz="1200" i="1" dirty="0" err="1" smtClean="0"/>
              <a:t>Vaz</a:t>
            </a:r>
            <a:r>
              <a:rPr lang="en-GB" sz="1200" i="1" dirty="0" smtClean="0"/>
              <a:t> and </a:t>
            </a:r>
            <a:r>
              <a:rPr lang="en-GB" sz="1200" i="1" dirty="0" err="1" smtClean="0"/>
              <a:t>Catella</a:t>
            </a:r>
            <a:r>
              <a:rPr lang="en-GB" sz="1200" i="1" dirty="0" smtClean="0"/>
              <a:t> 2011. 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392826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8637588" y="114300"/>
            <a:ext cx="506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CCEC3E-9C81-4A6A-A905-AE89DFC72B6F}" type="slidenum">
              <a:rPr lang="en-US" altLang="en-US">
                <a:solidFill>
                  <a:srgbClr val="000000"/>
                </a:solidFill>
                <a:latin typeface="Myriad Pro" pitchFamily="34" charset="0"/>
              </a:rPr>
              <a:pPr eaLnBrk="1" hangingPunct="1"/>
              <a:t>2</a:t>
            </a:fld>
            <a:endParaRPr lang="en-US" altLang="en-US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6149" name="Title 1"/>
          <p:cNvSpPr txBox="1">
            <a:spLocks/>
          </p:cNvSpPr>
          <p:nvPr/>
        </p:nvSpPr>
        <p:spPr bwMode="auto">
          <a:xfrm>
            <a:off x="468313" y="661988"/>
            <a:ext cx="90678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800" b="1" dirty="0">
              <a:solidFill>
                <a:srgbClr val="FF0000"/>
              </a:solidFill>
              <a:latin typeface="Myriad Pro" pitchFamily="34" charset="0"/>
            </a:endParaRPr>
          </a:p>
        </p:txBody>
      </p:sp>
      <p:sp>
        <p:nvSpPr>
          <p:cNvPr id="6151" name="TextBox 10"/>
          <p:cNvSpPr txBox="1">
            <a:spLocks noChangeArrowheads="1"/>
          </p:cNvSpPr>
          <p:nvPr/>
        </p:nvSpPr>
        <p:spPr bwMode="auto">
          <a:xfrm>
            <a:off x="8675688" y="6467475"/>
            <a:ext cx="506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93776F-0F1F-411C-B360-F26ED57B38CA}" type="slidenum">
              <a:rPr lang="en-US" altLang="en-US" sz="1400" b="1">
                <a:latin typeface="Myriad Pro" pitchFamily="34" charset="0"/>
              </a:rPr>
              <a:pPr eaLnBrk="1" hangingPunct="1"/>
              <a:t>2</a:t>
            </a:fld>
            <a:endParaRPr lang="en-US" altLang="en-US" sz="1400" b="1" dirty="0">
              <a:latin typeface="Myriad Pro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Session objectives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4000" y="2331719"/>
            <a:ext cx="5688639" cy="384524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After this session you will be able to:</a:t>
            </a:r>
          </a:p>
          <a:p>
            <a:r>
              <a:rPr lang="en-US" dirty="0" smtClean="0"/>
              <a:t>Recognize </a:t>
            </a:r>
            <a:r>
              <a:rPr lang="en-US" smtClean="0"/>
              <a:t>how </a:t>
            </a:r>
            <a:r>
              <a:rPr lang="en-US" smtClean="0"/>
              <a:t>Brazil </a:t>
            </a:r>
            <a:r>
              <a:rPr lang="en-US" dirty="0" smtClean="0"/>
              <a:t>has adopted EAFm principles and moved towards EAFm (case study)</a:t>
            </a:r>
          </a:p>
          <a:p>
            <a:r>
              <a:rPr lang="en-US" dirty="0" smtClean="0"/>
              <a:t>Determine where your country is at in moving towards EAFm</a:t>
            </a:r>
          </a:p>
          <a:p>
            <a:r>
              <a:rPr lang="en-US" dirty="0" smtClean="0"/>
              <a:t>Identify challenges your country faces in moving towards EAFm</a:t>
            </a:r>
            <a:endParaRPr lang="en-GB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21" name="Picture 4" descr="alt=&quot;cod_silhouette2.jpg&quot;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38825" y="2671685"/>
            <a:ext cx="1574232" cy="66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alt=&quot;Trout Silhouette&quot; title=&quot;Trout Silhouette&quot; 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2" b="62341"/>
          <a:stretch/>
        </p:blipFill>
        <p:spPr bwMode="auto">
          <a:xfrm>
            <a:off x="5942639" y="1400370"/>
            <a:ext cx="1498052" cy="58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alt=&quot;Trout Silhouette&quot; title=&quot;Trout Silhouette&quot; 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2" b="62341"/>
          <a:stretch/>
        </p:blipFill>
        <p:spPr bwMode="auto">
          <a:xfrm>
            <a:off x="6147461" y="4885959"/>
            <a:ext cx="1576145" cy="61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alt=&quot;Fishing Silhouettes, Vectors, Clipart, Svg, Templates, Cutting&quot; title=&quot;Fishing Silhouettes, Vectors, Clipart, Svg, Templates, Cutting&quot; 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r="4838"/>
          <a:stretch/>
        </p:blipFill>
        <p:spPr bwMode="auto">
          <a:xfrm>
            <a:off x="6321923" y="4222440"/>
            <a:ext cx="1026192" cy="60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alt=&quot;Fishing Silhouettes, Vectors, Clipart, Svg, Templates, Cutting&quot; title=&quot;Fishing Silhouettes, Vectors, Clipart, Svg, Templates, Cutting&quot; 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r="4838"/>
          <a:stretch/>
        </p:blipFill>
        <p:spPr bwMode="auto">
          <a:xfrm>
            <a:off x="6216607" y="2094973"/>
            <a:ext cx="978028" cy="57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alt=&quot;cod_silhouette2.jpg&quot;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58669" y="5632882"/>
            <a:ext cx="1607433" cy="66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7424" y="3386831"/>
            <a:ext cx="1460341" cy="726367"/>
          </a:xfrm>
          <a:prstGeom prst="rect">
            <a:avLst/>
          </a:prstGeom>
        </p:spPr>
      </p:pic>
      <p:sp>
        <p:nvSpPr>
          <p:cNvPr id="30" name="Content Placeholder 4"/>
          <p:cNvSpPr>
            <a:spLocks/>
          </p:cNvSpPr>
          <p:nvPr/>
        </p:nvSpPr>
        <p:spPr bwMode="auto">
          <a:xfrm>
            <a:off x="7565051" y="4266837"/>
            <a:ext cx="1617049" cy="534799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cs typeface="Arial" panose="020B0604020202020204" pitchFamily="34" charset="0"/>
              </a:rPr>
              <a:t>5. Cooperation   &amp; coordination</a:t>
            </a:r>
          </a:p>
        </p:txBody>
      </p:sp>
      <p:sp>
        <p:nvSpPr>
          <p:cNvPr id="31" name="Content Placeholder 4"/>
          <p:cNvSpPr>
            <a:spLocks/>
          </p:cNvSpPr>
          <p:nvPr/>
        </p:nvSpPr>
        <p:spPr bwMode="auto">
          <a:xfrm>
            <a:off x="7478744" y="3517733"/>
            <a:ext cx="1533438" cy="749104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cs typeface="Arial" panose="020B0604020202020204" pitchFamily="34" charset="0"/>
              </a:rPr>
              <a:t>4. Multiple objectives</a:t>
            </a:r>
          </a:p>
        </p:txBody>
      </p:sp>
      <p:sp>
        <p:nvSpPr>
          <p:cNvPr id="32" name="Content Placeholder 4"/>
          <p:cNvSpPr>
            <a:spLocks/>
          </p:cNvSpPr>
          <p:nvPr/>
        </p:nvSpPr>
        <p:spPr bwMode="auto">
          <a:xfrm>
            <a:off x="7531435" y="2169863"/>
            <a:ext cx="1480746" cy="436225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cs typeface="Arial" panose="020B0604020202020204" pitchFamily="34" charset="0"/>
              </a:rPr>
              <a:t>2. Appropriate scale</a:t>
            </a:r>
          </a:p>
        </p:txBody>
      </p:sp>
      <p:sp>
        <p:nvSpPr>
          <p:cNvPr id="33" name="Content Placeholder 4"/>
          <p:cNvSpPr>
            <a:spLocks/>
          </p:cNvSpPr>
          <p:nvPr/>
        </p:nvSpPr>
        <p:spPr bwMode="auto">
          <a:xfrm>
            <a:off x="7478743" y="2800260"/>
            <a:ext cx="1964005" cy="473254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cs typeface="Arial" panose="020B0604020202020204" pitchFamily="34" charset="0"/>
              </a:rPr>
              <a:t>3. Increased participation</a:t>
            </a:r>
          </a:p>
        </p:txBody>
      </p:sp>
      <p:sp>
        <p:nvSpPr>
          <p:cNvPr id="34" name="Content Placeholder 4"/>
          <p:cNvSpPr>
            <a:spLocks/>
          </p:cNvSpPr>
          <p:nvPr/>
        </p:nvSpPr>
        <p:spPr bwMode="auto">
          <a:xfrm>
            <a:off x="7585969" y="5675037"/>
            <a:ext cx="2103238" cy="512756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cs typeface="Arial" panose="020B0604020202020204" pitchFamily="34" charset="0"/>
              </a:rPr>
              <a:t>7. Precautionary approach</a:t>
            </a:r>
          </a:p>
        </p:txBody>
      </p:sp>
      <p:sp>
        <p:nvSpPr>
          <p:cNvPr id="35" name="Content Placeholder 4"/>
          <p:cNvSpPr>
            <a:spLocks/>
          </p:cNvSpPr>
          <p:nvPr/>
        </p:nvSpPr>
        <p:spPr bwMode="auto">
          <a:xfrm>
            <a:off x="7502988" y="1458995"/>
            <a:ext cx="1641012" cy="448117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latin typeface="+mn-lt"/>
              </a:rPr>
              <a:t>1. Good governance</a:t>
            </a:r>
          </a:p>
        </p:txBody>
      </p:sp>
      <p:sp>
        <p:nvSpPr>
          <p:cNvPr id="36" name="Content Placeholder 4"/>
          <p:cNvSpPr>
            <a:spLocks/>
          </p:cNvSpPr>
          <p:nvPr/>
        </p:nvSpPr>
        <p:spPr bwMode="auto">
          <a:xfrm>
            <a:off x="7613057" y="4888715"/>
            <a:ext cx="2005788" cy="647369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cs typeface="Arial" panose="020B0604020202020204" pitchFamily="34" charset="0"/>
              </a:rPr>
              <a:t>6. Adaptive management</a:t>
            </a:r>
          </a:p>
        </p:txBody>
      </p:sp>
    </p:spTree>
    <p:extLst>
      <p:ext uri="{BB962C8B-B14F-4D97-AF65-F5344CB8AC3E}">
        <p14:creationId xmlns:p14="http://schemas.microsoft.com/office/powerpoint/2010/main" val="38860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Governance: </a:t>
            </a:r>
            <a:r>
              <a:rPr lang="en-GB" dirty="0" smtClean="0"/>
              <a:t>Impact on employment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regulations forced professional fishermen forced to seek alternatives </a:t>
            </a:r>
          </a:p>
          <a:p>
            <a:pPr lvl="1"/>
            <a:r>
              <a:rPr lang="en-GB" dirty="0" smtClean="0"/>
              <a:t>as guides, and boat drivers</a:t>
            </a:r>
          </a:p>
          <a:p>
            <a:pPr lvl="1"/>
            <a:r>
              <a:rPr lang="en-GB" dirty="0" smtClean="0"/>
              <a:t>capturing and selling live bait to the recreational fishers </a:t>
            </a:r>
          </a:p>
          <a:p>
            <a:pPr lvl="1"/>
            <a:r>
              <a:rPr lang="en-GB" dirty="0" smtClean="0"/>
              <a:t>Bait fishers extract 16 million fish and crabs for sale to recreational fishers</a:t>
            </a:r>
          </a:p>
          <a:p>
            <a:r>
              <a:rPr lang="en-GB" dirty="0" smtClean="0"/>
              <a:t>In the region of </a:t>
            </a:r>
            <a:r>
              <a:rPr lang="en-GB" dirty="0" err="1" smtClean="0"/>
              <a:t>Corumbá</a:t>
            </a:r>
            <a:r>
              <a:rPr lang="en-GB" dirty="0" smtClean="0"/>
              <a:t> estimated that 165 fishermen generate a gross revenue of almost USD 3 million per year</a:t>
            </a:r>
          </a:p>
          <a:p>
            <a:r>
              <a:rPr lang="en-GB" dirty="0" smtClean="0"/>
              <a:t>More recently some fish farmers also specialise in producing baitfish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571502" y="6038462"/>
            <a:ext cx="1572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Barletta et al. 2016.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4206283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t>21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148119" y="1860443"/>
            <a:ext cx="38550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Declining number of fishers due to restrictions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1994: 4 073 </a:t>
            </a:r>
            <a:r>
              <a:rPr lang="en-GB" sz="2000" dirty="0"/>
              <a:t>commercial fishers </a:t>
            </a:r>
            <a:endParaRPr lang="en-GB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2016: 3 826 commercial fishers</a:t>
            </a:r>
            <a:endParaRPr lang="en-GB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1980s :~15 000 recreational fishers per year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Beginning of 1990s increasing until reaching a maximum of 59 000 in 1999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After restrictions, declined sharply to the current level of about 17 000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942700"/>
              </p:ext>
            </p:extLst>
          </p:nvPr>
        </p:nvGraphicFramePr>
        <p:xfrm>
          <a:off x="72736" y="3153103"/>
          <a:ext cx="4925292" cy="3282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222827" y="2900989"/>
            <a:ext cx="16574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 smtClean="0"/>
              <a:t>Data from SCPESCA/MS</a:t>
            </a:r>
            <a:endParaRPr lang="en-GB" sz="12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2827" y="1566183"/>
            <a:ext cx="4775201" cy="142639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/>
              <a:t>Governance: Commercial and recreational fisher numbers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6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Arrow Connector 70"/>
          <p:cNvCxnSpPr/>
          <p:nvPr/>
        </p:nvCxnSpPr>
        <p:spPr>
          <a:xfrm flipH="1" flipV="1">
            <a:off x="8338807" y="3517009"/>
            <a:ext cx="8337" cy="931340"/>
          </a:xfrm>
          <a:prstGeom prst="straightConnector1">
            <a:avLst/>
          </a:prstGeom>
          <a:ln w="5715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4760004" y="3512094"/>
            <a:ext cx="18408" cy="1126475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753299" y="3482658"/>
            <a:ext cx="14352" cy="1089822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353519" y="4097415"/>
            <a:ext cx="832305" cy="631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SUDEPE created</a:t>
            </a: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40141" y="3489262"/>
            <a:ext cx="8451575" cy="99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60275" y="3499200"/>
            <a:ext cx="0" cy="266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67207" y="3513051"/>
            <a:ext cx="0" cy="266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0080" y="3489262"/>
            <a:ext cx="0" cy="266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01" y="3814120"/>
            <a:ext cx="7649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solidFill>
                  <a:schemeClr val="accent1">
                    <a:lumMod val="50000"/>
                  </a:schemeClr>
                </a:solidFill>
              </a:rPr>
              <a:t>3000 BC</a:t>
            </a:r>
            <a:endParaRPr lang="en-US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4504" y="3814120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solidFill>
                  <a:schemeClr val="accent1">
                    <a:lumMod val="50000"/>
                  </a:schemeClr>
                </a:solidFill>
              </a:rPr>
              <a:t>1900</a:t>
            </a:r>
            <a:endParaRPr lang="en-US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94215" y="3794456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solidFill>
                  <a:schemeClr val="accent1">
                    <a:lumMod val="50000"/>
                  </a:schemeClr>
                </a:solidFill>
              </a:rPr>
              <a:t>1950</a:t>
            </a:r>
            <a:endParaRPr lang="en-US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3213" y="4269089"/>
            <a:ext cx="1237679" cy="5042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Cattle ranching begins</a:t>
            </a: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38998" y="2860753"/>
            <a:ext cx="9939" cy="653174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567368" y="1956619"/>
            <a:ext cx="3478" cy="1534310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301" y="2452472"/>
            <a:ext cx="1287102" cy="6424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Colonization by hunter/gatherers</a:t>
            </a: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236420" y="1934651"/>
            <a:ext cx="1565446" cy="8879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en-US" sz="1350" dirty="0">
                <a:solidFill>
                  <a:schemeClr val="accent1">
                    <a:lumMod val="50000"/>
                  </a:schemeClr>
                </a:solidFill>
              </a:rPr>
              <a:t>Development of commercial </a:t>
            </a:r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fisheries:</a:t>
            </a: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Ice </a:t>
            </a:r>
            <a:r>
              <a:rPr lang="en-US" sz="1350" dirty="0">
                <a:solidFill>
                  <a:schemeClr val="accent1">
                    <a:lumMod val="50000"/>
                  </a:schemeClr>
                </a:solidFill>
              </a:rPr>
              <a:t>plants, road </a:t>
            </a:r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infrastructure</a:t>
            </a: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43961" y="1830255"/>
            <a:ext cx="1916306" cy="5731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Paraguayan war. Ranches abandoned</a:t>
            </a: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1451160" y="2425639"/>
            <a:ext cx="2862" cy="1063623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11564" y="3814120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solidFill>
                  <a:schemeClr val="accent1">
                    <a:lumMod val="50000"/>
                  </a:schemeClr>
                </a:solidFill>
              </a:rPr>
              <a:t>1800</a:t>
            </a:r>
            <a:endParaRPr lang="en-US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051458" y="3489262"/>
            <a:ext cx="0" cy="266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397761" y="3518664"/>
            <a:ext cx="0" cy="266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7988119" y="4389782"/>
            <a:ext cx="743411" cy="6591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IBAMA created</a:t>
            </a: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68042" y="1466554"/>
            <a:ext cx="1037979" cy="47929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accent1">
                    <a:lumMod val="50000"/>
                  </a:schemeClr>
                </a:solidFill>
              </a:rPr>
              <a:t>Gold </a:t>
            </a:r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mining starts again</a:t>
            </a: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414" y="5686700"/>
            <a:ext cx="7753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SUDEPE: Superintendence for Fisheries Development</a:t>
            </a:r>
          </a:p>
          <a:p>
            <a:r>
              <a:rPr lang="en-US" dirty="0"/>
              <a:t>IBAMA: </a:t>
            </a:r>
            <a:r>
              <a:rPr lang="en-GB" dirty="0"/>
              <a:t>Brazilian Institute of Environment and Renewable Natural Resources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8392451" y="3698215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solidFill>
                  <a:schemeClr val="accent1">
                    <a:lumMod val="50000"/>
                  </a:schemeClr>
                </a:solidFill>
              </a:rPr>
              <a:t>1990</a:t>
            </a:r>
            <a:endParaRPr lang="en-US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8661115" y="3490485"/>
            <a:ext cx="1106" cy="2654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264736" y="3512094"/>
            <a:ext cx="0" cy="266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540043" y="3531930"/>
            <a:ext cx="0" cy="266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47460" y="3804527"/>
            <a:ext cx="537327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solidFill>
                  <a:schemeClr val="accent1">
                    <a:lumMod val="50000"/>
                  </a:schemeClr>
                </a:solidFill>
              </a:rPr>
              <a:t>1980</a:t>
            </a:r>
            <a:endParaRPr lang="en-US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8254" y="3833966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solidFill>
                  <a:schemeClr val="accent1">
                    <a:lumMod val="50000"/>
                  </a:schemeClr>
                </a:solidFill>
              </a:rPr>
              <a:t>1960</a:t>
            </a:r>
            <a:endParaRPr lang="en-US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694276" y="3817027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solidFill>
                  <a:schemeClr val="accent1">
                    <a:lumMod val="50000"/>
                  </a:schemeClr>
                </a:solidFill>
              </a:rPr>
              <a:t>1970</a:t>
            </a:r>
            <a:endParaRPr lang="en-US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6387" y="5779032"/>
            <a:ext cx="1504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Mostly: </a:t>
            </a:r>
          </a:p>
          <a:p>
            <a:r>
              <a:rPr lang="en-GB" sz="1200" i="1" dirty="0" err="1" smtClean="0"/>
              <a:t>Carolsfeld</a:t>
            </a:r>
            <a:r>
              <a:rPr lang="en-GB" sz="1200" i="1" dirty="0" smtClean="0"/>
              <a:t> et al. 2003</a:t>
            </a:r>
            <a:endParaRPr lang="en-GB" sz="1200" i="1" dirty="0"/>
          </a:p>
        </p:txBody>
      </p:sp>
      <p:sp>
        <p:nvSpPr>
          <p:cNvPr id="4" name="Rectangle 3"/>
          <p:cNvSpPr/>
          <p:nvPr/>
        </p:nvSpPr>
        <p:spPr>
          <a:xfrm>
            <a:off x="0" y="-51955"/>
            <a:ext cx="9144000" cy="1416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71514" y="284479"/>
            <a:ext cx="8261350" cy="753473"/>
          </a:xfrm>
        </p:spPr>
        <p:txBody>
          <a:bodyPr/>
          <a:lstStyle/>
          <a:p>
            <a:r>
              <a:rPr lang="en-GB" dirty="0" smtClean="0"/>
              <a:t>Timeline</a:t>
            </a:r>
            <a:endParaRPr lang="en-GB" dirty="0"/>
          </a:p>
        </p:txBody>
      </p:sp>
      <p:cxnSp>
        <p:nvCxnSpPr>
          <p:cNvPr id="58" name="Straight Arrow Connector 57"/>
          <p:cNvCxnSpPr/>
          <p:nvPr/>
        </p:nvCxnSpPr>
        <p:spPr>
          <a:xfrm flipH="1" flipV="1">
            <a:off x="2580799" y="3477661"/>
            <a:ext cx="14048" cy="1437504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1844874" y="4907970"/>
            <a:ext cx="1499380" cy="645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135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 Recreational Fisheries regulation in Brazil</a:t>
            </a: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738234" y="3132936"/>
            <a:ext cx="2596628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36489" y="3112576"/>
            <a:ext cx="0" cy="341595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366625" y="3117494"/>
            <a:ext cx="0" cy="341595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019143" y="2810632"/>
            <a:ext cx="0" cy="341595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819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Straight Arrow Connector 88"/>
          <p:cNvCxnSpPr/>
          <p:nvPr/>
        </p:nvCxnSpPr>
        <p:spPr>
          <a:xfrm flipH="1" flipV="1">
            <a:off x="3251105" y="3512406"/>
            <a:ext cx="5377" cy="2219826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620773" y="3541242"/>
            <a:ext cx="2537" cy="1525974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454477" y="2837505"/>
            <a:ext cx="727986" cy="643103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t>23</a:t>
            </a:fld>
            <a:endParaRPr lang="en-GB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187817" y="2247532"/>
            <a:ext cx="0" cy="1227357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582956" y="2529959"/>
            <a:ext cx="438928" cy="946511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08118" y="3525000"/>
            <a:ext cx="0" cy="3776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80527" y="3525000"/>
            <a:ext cx="0" cy="3776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4210" y="3489262"/>
            <a:ext cx="0" cy="3776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41782" y="3890007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solidFill>
                  <a:schemeClr val="accent1">
                    <a:lumMod val="50000"/>
                  </a:schemeClr>
                </a:solidFill>
              </a:rPr>
              <a:t>1990</a:t>
            </a:r>
            <a:endParaRPr lang="en-US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126164" y="1997639"/>
            <a:ext cx="14786" cy="1500884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762494" y="1373010"/>
            <a:ext cx="754521" cy="6316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en-US" sz="1350" dirty="0">
                <a:solidFill>
                  <a:schemeClr val="accent1">
                    <a:lumMod val="50000"/>
                  </a:schemeClr>
                </a:solidFill>
              </a:rPr>
              <a:t>Ban on cast nets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5441736" y="3489568"/>
            <a:ext cx="9593" cy="952031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14743" y="1616946"/>
            <a:ext cx="954110" cy="6305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an on the </a:t>
            </a:r>
            <a:r>
              <a:rPr lang="en-US" sz="1350" dirty="0">
                <a:solidFill>
                  <a:schemeClr val="accent1">
                    <a:lumMod val="50000"/>
                  </a:schemeClr>
                </a:solidFill>
              </a:rPr>
              <a:t>use of gillnets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879361" y="2636114"/>
            <a:ext cx="1395559" cy="3504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Ban on </a:t>
            </a:r>
            <a:r>
              <a:rPr lang="en-US" sz="1350" i="1" dirty="0" smtClean="0">
                <a:solidFill>
                  <a:schemeClr val="accent1">
                    <a:lumMod val="50000"/>
                  </a:schemeClr>
                </a:solidFill>
              </a:rPr>
              <a:t>Set hooks</a:t>
            </a:r>
            <a:endParaRPr lang="en-US" sz="135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2287108" y="3511322"/>
            <a:ext cx="11698" cy="767948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419953" y="2820239"/>
            <a:ext cx="7008" cy="669116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722168" y="2385379"/>
            <a:ext cx="1189145" cy="6591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Subsidy during closed season</a:t>
            </a: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8033919" y="3533671"/>
            <a:ext cx="0" cy="3776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645934" y="3901982"/>
            <a:ext cx="537327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solidFill>
                  <a:schemeClr val="accent1">
                    <a:lumMod val="50000"/>
                  </a:schemeClr>
                </a:solidFill>
              </a:rPr>
              <a:t>2010</a:t>
            </a:r>
            <a:endParaRPr lang="en-US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411083" y="2127984"/>
            <a:ext cx="2222208" cy="432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5 </a:t>
            </a:r>
            <a:r>
              <a:rPr lang="en-US" sz="1350" dirty="0" err="1" smtClean="0">
                <a:solidFill>
                  <a:schemeClr val="accent1">
                    <a:lumMod val="50000"/>
                  </a:schemeClr>
                </a:solidFill>
              </a:rPr>
              <a:t>yr</a:t>
            </a:r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 moratorium on </a:t>
            </a:r>
            <a:r>
              <a:rPr lang="en-US" sz="1350" dirty="0" err="1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sz="1350" dirty="0" err="1" smtClean="0">
                <a:solidFill>
                  <a:schemeClr val="accent1">
                    <a:lumMod val="50000"/>
                  </a:schemeClr>
                </a:solidFill>
              </a:rPr>
              <a:t>ourado</a:t>
            </a:r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 processing and transport</a:t>
            </a: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8994" y="4164107"/>
            <a:ext cx="888772" cy="631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IBAMA Created</a:t>
            </a: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753056" y="3512321"/>
            <a:ext cx="0" cy="3776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642008" y="3489262"/>
            <a:ext cx="0" cy="3776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648544" y="3501180"/>
            <a:ext cx="0" cy="3776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610605" y="3525000"/>
            <a:ext cx="0" cy="3776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4929300" y="4274698"/>
            <a:ext cx="1504890" cy="5870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en-US" sz="1350" dirty="0">
                <a:solidFill>
                  <a:schemeClr val="accent1">
                    <a:lumMod val="50000"/>
                  </a:schemeClr>
                </a:solidFill>
              </a:rPr>
              <a:t>Ministry of Fisheries and Aquaculture</a:t>
            </a:r>
          </a:p>
          <a:p>
            <a:pPr algn="ctr"/>
            <a:r>
              <a:rPr lang="en-US" sz="1350" dirty="0">
                <a:solidFill>
                  <a:schemeClr val="accent1">
                    <a:lumMod val="50000"/>
                  </a:schemeClr>
                </a:solidFill>
              </a:rPr>
              <a:t>established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872564" y="4954945"/>
            <a:ext cx="1527327" cy="6825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Ministry of Fisheries and Aquaculture abolished</a:t>
            </a: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928023" y="2222441"/>
            <a:ext cx="1140528" cy="6150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accent1">
                    <a:lumMod val="50000"/>
                  </a:schemeClr>
                </a:solidFill>
              </a:rPr>
              <a:t>Closed season introduced</a:t>
            </a:r>
          </a:p>
        </p:txBody>
      </p:sp>
      <p:sp>
        <p:nvSpPr>
          <p:cNvPr id="5" name="Rectangle 4"/>
          <p:cNvSpPr/>
          <p:nvPr/>
        </p:nvSpPr>
        <p:spPr>
          <a:xfrm>
            <a:off x="8129940" y="6159077"/>
            <a:ext cx="10140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 smtClean="0"/>
              <a:t>Misc. sources</a:t>
            </a:r>
            <a:endParaRPr lang="en-GB" sz="1200" i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82826" y="3489264"/>
            <a:ext cx="8964000" cy="230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498609" y="3901982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solidFill>
                  <a:schemeClr val="accent1">
                    <a:lumMod val="50000"/>
                  </a:schemeClr>
                </a:solidFill>
              </a:rPr>
              <a:t>2005</a:t>
            </a:r>
            <a:endParaRPr lang="en-US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53423" y="3885796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solidFill>
                  <a:schemeClr val="accent1">
                    <a:lumMod val="50000"/>
                  </a:schemeClr>
                </a:solidFill>
              </a:rPr>
              <a:t>1995</a:t>
            </a:r>
            <a:endParaRPr lang="en-US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318154" y="3878866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solidFill>
                  <a:schemeClr val="accent1">
                    <a:lumMod val="50000"/>
                  </a:schemeClr>
                </a:solidFill>
              </a:rPr>
              <a:t>1985</a:t>
            </a:r>
            <a:endParaRPr lang="en-US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 flipV="1">
            <a:off x="5061909" y="3518662"/>
            <a:ext cx="2229869" cy="1026888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8636970" y="3541242"/>
            <a:ext cx="210081" cy="969093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7779841" y="3002659"/>
            <a:ext cx="0" cy="516005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763632" y="3474009"/>
            <a:ext cx="5915" cy="1148310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88621" y="4365169"/>
            <a:ext cx="1377302" cy="439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135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 Protected </a:t>
            </a:r>
            <a:r>
              <a:rPr lang="en-US" sz="1350" dirty="0">
                <a:solidFill>
                  <a:schemeClr val="accent1">
                    <a:lumMod val="50000"/>
                  </a:schemeClr>
                </a:solidFill>
              </a:rPr>
              <a:t>Area </a:t>
            </a:r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in  </a:t>
            </a:r>
            <a:r>
              <a:rPr lang="en-US" sz="1350" dirty="0">
                <a:solidFill>
                  <a:schemeClr val="accent1">
                    <a:lumMod val="50000"/>
                  </a:schemeClr>
                </a:solidFill>
              </a:rPr>
              <a:t>Pantanal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8892460" y="1974031"/>
            <a:ext cx="3763" cy="1508890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6743700" y="1416086"/>
            <a:ext cx="2416402" cy="5494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Brazil, Bolivia and Paraguay sign joint declaration on Pantanal</a:t>
            </a: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1788840" y="3500792"/>
            <a:ext cx="7709" cy="1759676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1242470" y="4851242"/>
            <a:ext cx="1110923" cy="6305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accent1">
                    <a:lumMod val="50000"/>
                  </a:schemeClr>
                </a:solidFill>
              </a:rPr>
              <a:t>Wetland restoration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4316472" y="2765527"/>
            <a:ext cx="3091" cy="7076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3926671" y="3514738"/>
            <a:ext cx="6783" cy="68499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509736" y="4152821"/>
            <a:ext cx="858506" cy="4113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accent1">
                    <a:lumMod val="50000"/>
                  </a:schemeClr>
                </a:solidFill>
              </a:rPr>
              <a:t>Water law</a:t>
            </a:r>
          </a:p>
        </p:txBody>
      </p:sp>
      <p:sp>
        <p:nvSpPr>
          <p:cNvPr id="86" name="Rectangle 85"/>
          <p:cNvSpPr/>
          <p:nvPr/>
        </p:nvSpPr>
        <p:spPr>
          <a:xfrm>
            <a:off x="3483729" y="2107151"/>
            <a:ext cx="1205039" cy="6591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accent1">
                    <a:lumMod val="50000"/>
                  </a:schemeClr>
                </a:solidFill>
              </a:rPr>
              <a:t>Law of Environmental Crimes</a:t>
            </a:r>
          </a:p>
        </p:txBody>
      </p:sp>
      <p:sp>
        <p:nvSpPr>
          <p:cNvPr id="87" name="Rectangle 86"/>
          <p:cNvSpPr/>
          <p:nvPr/>
        </p:nvSpPr>
        <p:spPr>
          <a:xfrm>
            <a:off x="0" y="-51955"/>
            <a:ext cx="9144000" cy="1416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Title 9"/>
          <p:cNvSpPr txBox="1">
            <a:spLocks/>
          </p:cNvSpPr>
          <p:nvPr/>
        </p:nvSpPr>
        <p:spPr>
          <a:xfrm>
            <a:off x="271514" y="284479"/>
            <a:ext cx="8261350" cy="7534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mtClean="0"/>
              <a:t>Timeline</a:t>
            </a:r>
            <a:endParaRPr lang="en-GB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6672300" y="3541242"/>
            <a:ext cx="1457640" cy="1033286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7050073" y="4510334"/>
            <a:ext cx="1874874" cy="346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accent1">
                    <a:lumMod val="50000"/>
                  </a:schemeClr>
                </a:solidFill>
              </a:rPr>
              <a:t>3 Pantanal Ramsar sites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792281" y="3899648"/>
            <a:ext cx="537327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solidFill>
                  <a:schemeClr val="accent1">
                    <a:lumMod val="50000"/>
                  </a:schemeClr>
                </a:solidFill>
              </a:rPr>
              <a:t>2015</a:t>
            </a:r>
            <a:endParaRPr lang="en-US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 flipV="1">
            <a:off x="4745203" y="4111715"/>
            <a:ext cx="36197" cy="1619293"/>
          </a:xfrm>
          <a:prstGeom prst="straightConnector1">
            <a:avLst/>
          </a:prstGeom>
          <a:ln w="571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60938" y="3835382"/>
            <a:ext cx="537327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accent1">
                    <a:lumMod val="50000"/>
                  </a:schemeClr>
                </a:solidFill>
              </a:rPr>
              <a:t>2000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6050" y="3901982"/>
            <a:ext cx="537327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solidFill>
                  <a:schemeClr val="accent1">
                    <a:lumMod val="50000"/>
                  </a:schemeClr>
                </a:solidFill>
              </a:rPr>
              <a:t>1980</a:t>
            </a:r>
            <a:endParaRPr lang="en-US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47130" y="5731008"/>
            <a:ext cx="1847370" cy="6161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Compulsory </a:t>
            </a:r>
            <a:r>
              <a:rPr lang="en-US" sz="1350" dirty="0">
                <a:solidFill>
                  <a:schemeClr val="accent1">
                    <a:lumMod val="50000"/>
                  </a:schemeClr>
                </a:solidFill>
              </a:rPr>
              <a:t>catch and release implemented in several rivers</a:t>
            </a:r>
          </a:p>
        </p:txBody>
      </p:sp>
      <p:sp>
        <p:nvSpPr>
          <p:cNvPr id="84" name="Rectangle 83"/>
          <p:cNvSpPr/>
          <p:nvPr/>
        </p:nvSpPr>
        <p:spPr>
          <a:xfrm>
            <a:off x="2442623" y="4925603"/>
            <a:ext cx="1459717" cy="985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en-US" sz="1350" dirty="0">
                <a:solidFill>
                  <a:schemeClr val="accent1">
                    <a:lumMod val="50000"/>
                  </a:schemeClr>
                </a:solidFill>
              </a:rPr>
              <a:t>Pantanal </a:t>
            </a:r>
            <a:r>
              <a:rPr lang="en-US" sz="1350" dirty="0" err="1">
                <a:solidFill>
                  <a:schemeClr val="accent1">
                    <a:lumMod val="50000"/>
                  </a:schemeClr>
                </a:solidFill>
              </a:rPr>
              <a:t>Matogrossense</a:t>
            </a:r>
            <a:r>
              <a:rPr lang="en-US" sz="1350" dirty="0">
                <a:solidFill>
                  <a:schemeClr val="accent1">
                    <a:lumMod val="50000"/>
                  </a:schemeClr>
                </a:solidFill>
              </a:rPr>
              <a:t> National Park </a:t>
            </a:r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becomes 1</a:t>
            </a:r>
            <a:r>
              <a:rPr lang="en-US" sz="135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1350" dirty="0" err="1" smtClean="0">
                <a:solidFill>
                  <a:schemeClr val="accent1">
                    <a:lumMod val="50000"/>
                  </a:schemeClr>
                </a:solidFill>
              </a:rPr>
              <a:t>Ramsar</a:t>
            </a:r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 site</a:t>
            </a: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H="1" flipV="1">
            <a:off x="4445730" y="3517318"/>
            <a:ext cx="11206" cy="1408069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3960861" y="4897841"/>
            <a:ext cx="1110923" cy="6305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>
                <a:solidFill>
                  <a:schemeClr val="accent1">
                    <a:lumMod val="50000"/>
                  </a:schemeClr>
                </a:solidFill>
              </a:rPr>
              <a:t>Fishing tourism peaks</a:t>
            </a: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6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t>24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511531"/>
              </p:ext>
            </p:extLst>
          </p:nvPr>
        </p:nvGraphicFramePr>
        <p:xfrm>
          <a:off x="0" y="-30480"/>
          <a:ext cx="9144000" cy="6348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="" xmlns:a16="http://schemas.microsoft.com/office/drawing/2014/main" val="2673681605"/>
                    </a:ext>
                  </a:extLst>
                </a:gridCol>
                <a:gridCol w="7162800">
                  <a:extLst>
                    <a:ext uri="{9D8B030D-6E8A-4147-A177-3AD203B41FA5}">
                      <a16:colId xmlns="" xmlns:a16="http://schemas.microsoft.com/office/drawing/2014/main" val="3049220028"/>
                    </a:ext>
                  </a:extLst>
                </a:gridCol>
              </a:tblGrid>
              <a:tr h="320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EAF Principle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14" marR="668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How it is being implemented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14" marR="66814" marT="0" marB="0"/>
                </a:tc>
                <a:extLst>
                  <a:ext uri="{0D108BD9-81ED-4DB2-BD59-A6C34878D82A}">
                    <a16:rowId xmlns="" xmlns:a16="http://schemas.microsoft.com/office/drawing/2014/main" val="2536894852"/>
                  </a:ext>
                </a:extLst>
              </a:tr>
              <a:tr h="980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Good governance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14" marR="668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There are elements of good governance in the legislation. However, </a:t>
                      </a:r>
                      <a:r>
                        <a:rPr lang="en-GB" sz="1800" dirty="0" smtClean="0">
                          <a:effectLst/>
                        </a:rPr>
                        <a:t>at </a:t>
                      </a:r>
                      <a:r>
                        <a:rPr lang="en-GB" sz="1800" dirty="0">
                          <a:effectLst/>
                        </a:rPr>
                        <a:t>the local level </a:t>
                      </a:r>
                      <a:r>
                        <a:rPr lang="en-GB" sz="1800" dirty="0" smtClean="0">
                          <a:effectLst/>
                        </a:rPr>
                        <a:t>top-down </a:t>
                      </a:r>
                      <a:r>
                        <a:rPr lang="en-GB" sz="1800" dirty="0">
                          <a:effectLst/>
                        </a:rPr>
                        <a:t>policies favour the recreational fisheries at the detriment of the artisanal sector.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14" marR="66814" marT="0" marB="0"/>
                </a:tc>
                <a:extLst>
                  <a:ext uri="{0D108BD9-81ED-4DB2-BD59-A6C34878D82A}">
                    <a16:rowId xmlns="" xmlns:a16="http://schemas.microsoft.com/office/drawing/2014/main" val="1773274711"/>
                  </a:ext>
                </a:extLst>
              </a:tr>
              <a:tr h="1031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Rights based fisheries management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14" marR="668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Traditional rights based systems still exist in </a:t>
                      </a:r>
                      <a:r>
                        <a:rPr lang="en-GB" sz="1800" dirty="0" smtClean="0">
                          <a:effectLst/>
                        </a:rPr>
                        <a:t>places </a:t>
                      </a:r>
                      <a:r>
                        <a:rPr lang="en-GB" sz="1800" dirty="0">
                          <a:effectLst/>
                        </a:rPr>
                        <a:t>in the </a:t>
                      </a:r>
                      <a:r>
                        <a:rPr lang="en-GB" sz="1800" dirty="0" smtClean="0">
                          <a:effectLst/>
                        </a:rPr>
                        <a:t>Pantanal.</a:t>
                      </a:r>
                      <a:r>
                        <a:rPr lang="en-GB" sz="1800" baseline="0" dirty="0" smtClean="0">
                          <a:effectLst/>
                        </a:rPr>
                        <a:t> </a:t>
                      </a:r>
                      <a:r>
                        <a:rPr lang="en-GB" sz="1800" dirty="0" smtClean="0">
                          <a:effectLst/>
                        </a:rPr>
                        <a:t>However</a:t>
                      </a:r>
                      <a:r>
                        <a:rPr lang="en-GB" sz="1800" dirty="0">
                          <a:effectLst/>
                        </a:rPr>
                        <a:t>, these </a:t>
                      </a:r>
                      <a:r>
                        <a:rPr lang="en-GB" sz="1800" dirty="0" smtClean="0">
                          <a:effectLst/>
                        </a:rPr>
                        <a:t>are not considered in </a:t>
                      </a:r>
                      <a:r>
                        <a:rPr lang="en-GB" sz="1800" dirty="0">
                          <a:effectLst/>
                        </a:rPr>
                        <a:t>the governance </a:t>
                      </a:r>
                      <a:r>
                        <a:rPr lang="en-GB" sz="1800" dirty="0" smtClean="0">
                          <a:effectLst/>
                        </a:rPr>
                        <a:t>system, and </a:t>
                      </a:r>
                      <a:r>
                        <a:rPr lang="en-GB" sz="1800" dirty="0">
                          <a:effectLst/>
                        </a:rPr>
                        <a:t>do not apply to the recreational fisheries.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14" marR="66814" marT="0" marB="0"/>
                </a:tc>
                <a:extLst>
                  <a:ext uri="{0D108BD9-81ED-4DB2-BD59-A6C34878D82A}">
                    <a16:rowId xmlns="" xmlns:a16="http://schemas.microsoft.com/office/drawing/2014/main" val="4015301558"/>
                  </a:ext>
                </a:extLst>
              </a:tr>
              <a:tr h="640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Community participation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14" marR="668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The efforts to involve communities in decision making processes appear to be small and scattered.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14" marR="66814" marT="0" marB="0"/>
                </a:tc>
                <a:extLst>
                  <a:ext uri="{0D108BD9-81ED-4DB2-BD59-A6C34878D82A}">
                    <a16:rowId xmlns="" xmlns:a16="http://schemas.microsoft.com/office/drawing/2014/main" val="1001846232"/>
                  </a:ext>
                </a:extLst>
              </a:tr>
              <a:tr h="640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Gender and equity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14" marR="668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There is very little information about the involvement of women in the fisheries sector – except as bait fishers.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14" marR="66814" marT="0" marB="0"/>
                </a:tc>
                <a:extLst>
                  <a:ext uri="{0D108BD9-81ED-4DB2-BD59-A6C34878D82A}">
                    <a16:rowId xmlns="" xmlns:a16="http://schemas.microsoft.com/office/drawing/2014/main" val="3704304497"/>
                  </a:ext>
                </a:extLst>
              </a:tr>
              <a:tr h="587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The precautionary principle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14" marR="668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The legislation attempts to maximize size rather than maximum sustainable yield.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14" marR="66814" marT="0" marB="0"/>
                </a:tc>
                <a:extLst>
                  <a:ext uri="{0D108BD9-81ED-4DB2-BD59-A6C34878D82A}">
                    <a16:rowId xmlns="" xmlns:a16="http://schemas.microsoft.com/office/drawing/2014/main" val="2380174211"/>
                  </a:ext>
                </a:extLst>
              </a:tr>
              <a:tr h="640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Sustainable resource utilization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14" marR="668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Fisheries resources are very lightly exploited compared to other wetlands in the world.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14" marR="66814" marT="0" marB="0"/>
                </a:tc>
                <a:extLst>
                  <a:ext uri="{0D108BD9-81ED-4DB2-BD59-A6C34878D82A}">
                    <a16:rowId xmlns="" xmlns:a16="http://schemas.microsoft.com/office/drawing/2014/main" val="1990561907"/>
                  </a:ext>
                </a:extLst>
              </a:tr>
              <a:tr h="1188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Environmental protection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14" marR="668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The Pantanal wetland itself remains in </a:t>
                      </a:r>
                      <a:r>
                        <a:rPr lang="en-GB" sz="1800" dirty="0" smtClean="0">
                          <a:effectLst/>
                        </a:rPr>
                        <a:t>good </a:t>
                      </a:r>
                      <a:r>
                        <a:rPr lang="en-GB" sz="1800" dirty="0">
                          <a:effectLst/>
                        </a:rPr>
                        <a:t>shape, but is under pressure from pressures in the upper parts of the basin. Although environmental legislation is in place, </a:t>
                      </a:r>
                      <a:r>
                        <a:rPr lang="en-GB" sz="1800" dirty="0" smtClean="0">
                          <a:effectLst/>
                        </a:rPr>
                        <a:t>large-projects </a:t>
                      </a:r>
                      <a:r>
                        <a:rPr lang="en-GB" sz="1800" dirty="0">
                          <a:effectLst/>
                        </a:rPr>
                        <a:t>remains a looming threat potentially reinforced by climate change.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14" marR="66814" marT="0" marB="0"/>
                </a:tc>
                <a:extLst>
                  <a:ext uri="{0D108BD9-81ED-4DB2-BD59-A6C34878D82A}">
                    <a16:rowId xmlns="" xmlns:a16="http://schemas.microsoft.com/office/drawing/2014/main" val="3571179437"/>
                  </a:ext>
                </a:extLst>
              </a:tr>
              <a:tr h="320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User pays principle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14" marR="668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Recreational and commercial fishing </a:t>
                      </a:r>
                      <a:r>
                        <a:rPr lang="en-GB" sz="1800" dirty="0">
                          <a:effectLst/>
                        </a:rPr>
                        <a:t>is licensed.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14" marR="66814" marT="0" marB="0"/>
                </a:tc>
                <a:extLst>
                  <a:ext uri="{0D108BD9-81ED-4DB2-BD59-A6C34878D82A}">
                    <a16:rowId xmlns="" xmlns:a16="http://schemas.microsoft.com/office/drawing/2014/main" val="3645490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2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Regional perspective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Since 2015, the governments of Bolivia, Brazil and Paraguay have been working on a transboundary effort called the </a:t>
            </a:r>
            <a:r>
              <a:rPr lang="en-US" dirty="0" err="1" smtClean="0"/>
              <a:t>Trinational</a:t>
            </a:r>
            <a:r>
              <a:rPr lang="en-US" dirty="0" smtClean="0"/>
              <a:t> Initiative for the Integrated and Sustainable Development of the Pantanal. </a:t>
            </a:r>
          </a:p>
          <a:p>
            <a:r>
              <a:rPr lang="en-US" dirty="0" smtClean="0"/>
              <a:t>This initiative seeks to reduce pollution, strengthen water governance and expand scientific knowledge on the Pantanal, while protecting the rights of traditional peoples. </a:t>
            </a:r>
          </a:p>
          <a:p>
            <a:r>
              <a:rPr lang="en-US" dirty="0" smtClean="0"/>
              <a:t>The three countries will help protect the regional biodiversity, ecosystem functions and the natural flow of the Paraguay River's tributaries.</a:t>
            </a:r>
          </a:p>
          <a:p>
            <a:r>
              <a:rPr lang="en-US" dirty="0" smtClean="0"/>
              <a:t>At the 8th World Water Forum in Brazil on March 22, 2018 the three countries signed a declaration for the conservation and sustainable development of the Pantanal.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8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31089"/>
            <a:ext cx="9144000" cy="5074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Key messages of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EAFM is a step by step process; apply lessons learned along the way </a:t>
            </a:r>
          </a:p>
          <a:p>
            <a:pPr lvl="1"/>
            <a:r>
              <a:rPr lang="en-US" dirty="0" smtClean="0"/>
              <a:t>increasing stakeholder engagement 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roadening scale and scope of management</a:t>
            </a:r>
          </a:p>
          <a:p>
            <a:pPr lvl="1"/>
            <a:r>
              <a:rPr lang="en-US" dirty="0" smtClean="0"/>
              <a:t>built on  existing fisheries management</a:t>
            </a:r>
          </a:p>
          <a:p>
            <a:pPr lvl="1"/>
            <a:r>
              <a:rPr lang="en-US" dirty="0" smtClean="0"/>
              <a:t>strengthen governance</a:t>
            </a:r>
          </a:p>
          <a:p>
            <a:r>
              <a:rPr lang="en-US" dirty="0" smtClean="0"/>
              <a:t>Many fisheries in the world are doing EAFM in part; </a:t>
            </a:r>
          </a:p>
          <a:p>
            <a:r>
              <a:rPr lang="en-US" dirty="0" smtClean="0"/>
              <a:t>Each country is a different stage of the journey </a:t>
            </a:r>
          </a:p>
          <a:p>
            <a:endParaRPr lang="en-US" dirty="0"/>
          </a:p>
        </p:txBody>
      </p:sp>
      <p:sp>
        <p:nvSpPr>
          <p:cNvPr id="22535" name="TextBox 4"/>
          <p:cNvSpPr txBox="1">
            <a:spLocks noChangeArrowheads="1"/>
          </p:cNvSpPr>
          <p:nvPr/>
        </p:nvSpPr>
        <p:spPr bwMode="auto">
          <a:xfrm>
            <a:off x="8637588" y="6519446"/>
            <a:ext cx="5064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A90ABC-71EA-46AC-A5F8-E34B2E770AF5}" type="slidenum">
              <a:rPr lang="en-US" altLang="en-US" sz="1600" b="1">
                <a:latin typeface="+mn-lt"/>
              </a:rPr>
              <a:pPr eaLnBrk="1" hangingPunct="1"/>
              <a:t>26</a:t>
            </a:fld>
            <a:endParaRPr lang="en-US" alt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927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225" y="1358226"/>
            <a:ext cx="9166225" cy="5077850"/>
          </a:xfrm>
          <a:prstGeom prst="rect">
            <a:avLst/>
          </a:prstGeom>
          <a:solidFill>
            <a:srgbClr val="FFE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Activity 1: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group receives a card that displays one EAFM principle (some groups may have to consider two principles).</a:t>
            </a:r>
          </a:p>
          <a:p>
            <a:r>
              <a:rPr lang="en-US" dirty="0" smtClean="0"/>
              <a:t>In groups, discuss and score where you think your COUNTRY is along the continuum 0-5 for that principle.</a:t>
            </a:r>
          </a:p>
          <a:p>
            <a:r>
              <a:rPr lang="en-US" dirty="0" smtClean="0"/>
              <a:t>Using the lines set out on the floor, one representative for each principle paces out their score while holding the card. 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27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0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225" y="1358226"/>
            <a:ext cx="9166225" cy="5077850"/>
          </a:xfrm>
          <a:prstGeom prst="rect">
            <a:avLst/>
          </a:prstGeom>
          <a:solidFill>
            <a:srgbClr val="FFE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Activity 2: In groups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4000" y="2331719"/>
            <a:ext cx="8623782" cy="4104357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Myriad Pro"/>
              </a:rPr>
              <a:t>Identify the </a:t>
            </a:r>
            <a:r>
              <a:rPr lang="en-US" b="1" dirty="0">
                <a:cs typeface="Myriad Pro"/>
              </a:rPr>
              <a:t>challenges</a:t>
            </a:r>
            <a:r>
              <a:rPr lang="en-US" dirty="0">
                <a:cs typeface="Myriad Pro"/>
              </a:rPr>
              <a:t> your country might face in moving towards </a:t>
            </a:r>
            <a:r>
              <a:rPr lang="en-US" dirty="0" smtClean="0">
                <a:cs typeface="Myriad Pro"/>
              </a:rPr>
              <a:t>EAFM</a:t>
            </a:r>
          </a:p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 smtClean="0">
                <a:cs typeface="Myriad Pro"/>
              </a:rPr>
              <a:t>Write </a:t>
            </a:r>
            <a:r>
              <a:rPr lang="en-US" dirty="0">
                <a:cs typeface="Myriad Pro"/>
              </a:rPr>
              <a:t>each challenge on a card. (</a:t>
            </a:r>
            <a:r>
              <a:rPr lang="en-US" b="1" dirty="0">
                <a:cs typeface="Myriad Pro"/>
              </a:rPr>
              <a:t>ONE</a:t>
            </a:r>
            <a:r>
              <a:rPr lang="en-US" dirty="0">
                <a:cs typeface="Myriad Pro"/>
              </a:rPr>
              <a:t> challenge per </a:t>
            </a:r>
            <a:r>
              <a:rPr lang="en-US" dirty="0" smtClean="0">
                <a:cs typeface="Myriad Pro"/>
              </a:rPr>
              <a:t>card)</a:t>
            </a:r>
          </a:p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 smtClean="0">
                <a:cs typeface="Myriad Pro"/>
              </a:rPr>
              <a:t>Now </a:t>
            </a:r>
            <a:r>
              <a:rPr lang="en-US" dirty="0">
                <a:cs typeface="Myriad Pro"/>
              </a:rPr>
              <a:t>identify </a:t>
            </a:r>
            <a:r>
              <a:rPr lang="en-US" b="1" dirty="0">
                <a:cs typeface="Myriad Pro"/>
              </a:rPr>
              <a:t>opportunities</a:t>
            </a:r>
            <a:r>
              <a:rPr lang="en-US" dirty="0">
                <a:cs typeface="Myriad Pro"/>
              </a:rPr>
              <a:t>  your country  may have in moving towards EAFM (and in meeting the above challenges</a:t>
            </a:r>
            <a:r>
              <a:rPr lang="en-US" dirty="0" smtClean="0">
                <a:cs typeface="Myriad Pro"/>
              </a:rPr>
              <a:t>).</a:t>
            </a:r>
          </a:p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 smtClean="0">
                <a:cs typeface="Myriad Pro"/>
              </a:rPr>
              <a:t>Write </a:t>
            </a:r>
            <a:r>
              <a:rPr lang="en-US" dirty="0">
                <a:cs typeface="Myriad Pro"/>
              </a:rPr>
              <a:t>each opportunity on a separate </a:t>
            </a:r>
            <a:r>
              <a:rPr lang="en-US" dirty="0" smtClean="0">
                <a:cs typeface="Myriad Pro"/>
              </a:rPr>
              <a:t>card</a:t>
            </a:r>
            <a:endParaRPr lang="en-US" dirty="0">
              <a:cs typeface="Myriad Pro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28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95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– </a:t>
            </a:r>
            <a:r>
              <a:rPr lang="en-US" dirty="0" smtClean="0"/>
              <a:t>Brazilian Pantanal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331719"/>
            <a:ext cx="6410960" cy="4008121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This presentation describes the fisheries and the outcome of management policies in the Brazilian part of the Pantanal</a:t>
            </a:r>
          </a:p>
          <a:p>
            <a:r>
              <a:rPr lang="en-GB" dirty="0" smtClean="0"/>
              <a:t>National policies have converted fisheries of the Pantanal from a ‘food fishery’ to a recreational fishery, with impacts on the riparian population.</a:t>
            </a:r>
          </a:p>
          <a:p>
            <a:r>
              <a:rPr lang="en-GB" dirty="0" smtClean="0"/>
              <a:t>At the same time external pressures are affecting the system.</a:t>
            </a:r>
            <a:endParaRPr lang="en-US" dirty="0" smtClean="0"/>
          </a:p>
          <a:p>
            <a:r>
              <a:rPr lang="en-GB" dirty="0" smtClean="0"/>
              <a:t>The session will discuss how: </a:t>
            </a:r>
          </a:p>
          <a:p>
            <a:pPr lvl="1"/>
            <a:r>
              <a:rPr lang="en-GB" dirty="0" smtClean="0"/>
              <a:t>The approach to fisheries management</a:t>
            </a:r>
          </a:p>
          <a:p>
            <a:pPr lvl="1"/>
            <a:r>
              <a:rPr lang="en-GB" dirty="0"/>
              <a:t>H</a:t>
            </a:r>
            <a:r>
              <a:rPr lang="en-GB" dirty="0" smtClean="0"/>
              <a:t>ow environmental laws and policies have affected the sustainability of the fisheries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1249" r="39501"/>
          <a:stretch/>
        </p:blipFill>
        <p:spPr>
          <a:xfrm>
            <a:off x="6746240" y="2500339"/>
            <a:ext cx="2308606" cy="367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38"/>
          <a:stretch/>
        </p:blipFill>
        <p:spPr>
          <a:xfrm>
            <a:off x="6126420" y="2011769"/>
            <a:ext cx="2877596" cy="410709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the Pantanal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4000" y="2331719"/>
            <a:ext cx="5445760" cy="384524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Pantanal, is a lowland depression in the Upper Paraguay river basin. </a:t>
            </a:r>
          </a:p>
          <a:p>
            <a:pPr lvl="1"/>
            <a:r>
              <a:rPr lang="en-GB" dirty="0" smtClean="0"/>
              <a:t>world’s largest continuous wetland </a:t>
            </a:r>
          </a:p>
          <a:p>
            <a:pPr lvl="1"/>
            <a:r>
              <a:rPr lang="en-GB" dirty="0" smtClean="0"/>
              <a:t>Covers ~ 140 000 km</a:t>
            </a:r>
            <a:r>
              <a:rPr lang="en-GB" baseline="30000" dirty="0" smtClean="0"/>
              <a:t>2</a:t>
            </a:r>
            <a:r>
              <a:rPr lang="en-GB" dirty="0" smtClean="0"/>
              <a:t> (3% of the world’s wetlands)</a:t>
            </a:r>
          </a:p>
          <a:p>
            <a:r>
              <a:rPr lang="en-GB" dirty="0" smtClean="0"/>
              <a:t>Situated mainly in two Brazilian states </a:t>
            </a:r>
            <a:r>
              <a:rPr lang="en-GB" dirty="0" err="1" smtClean="0"/>
              <a:t>Mato</a:t>
            </a:r>
            <a:r>
              <a:rPr lang="en-GB" dirty="0" smtClean="0"/>
              <a:t> Grosso and </a:t>
            </a:r>
            <a:r>
              <a:rPr lang="en-GB" dirty="0" err="1" smtClean="0"/>
              <a:t>Mato</a:t>
            </a:r>
            <a:r>
              <a:rPr lang="en-GB" dirty="0" smtClean="0"/>
              <a:t> Grosso do </a:t>
            </a:r>
            <a:r>
              <a:rPr lang="en-GB" dirty="0" err="1" smtClean="0"/>
              <a:t>Sul</a:t>
            </a:r>
            <a:endParaRPr lang="en-GB" dirty="0" smtClean="0"/>
          </a:p>
          <a:p>
            <a:pPr lvl="1"/>
            <a:r>
              <a:rPr lang="en-GB" dirty="0" smtClean="0"/>
              <a:t>smaller pockets in neighbouring </a:t>
            </a:r>
            <a:r>
              <a:rPr lang="en-GB" dirty="0" err="1" smtClean="0"/>
              <a:t>Plurinational</a:t>
            </a:r>
            <a:r>
              <a:rPr lang="en-GB" dirty="0" smtClean="0"/>
              <a:t> State of Bolivia (10-15%) and Paraguay (5-10%)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545705" y="3381167"/>
            <a:ext cx="286193" cy="5202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815845" y="3751744"/>
            <a:ext cx="126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err="1" smtClean="0">
                <a:solidFill>
                  <a:schemeClr val="bg1"/>
                </a:solidFill>
              </a:rPr>
              <a:t>Mato</a:t>
            </a:r>
            <a:r>
              <a:rPr lang="en-GB" sz="1000" b="1" dirty="0" smtClean="0">
                <a:solidFill>
                  <a:schemeClr val="bg1"/>
                </a:solidFill>
              </a:rPr>
              <a:t> Grosso do </a:t>
            </a:r>
            <a:r>
              <a:rPr lang="en-GB" sz="1000" b="1" dirty="0" err="1" smtClean="0">
                <a:solidFill>
                  <a:schemeClr val="bg1"/>
                </a:solidFill>
              </a:rPr>
              <a:t>Sul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30700" y="3284642"/>
            <a:ext cx="965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err="1" smtClean="0">
                <a:solidFill>
                  <a:schemeClr val="bg1"/>
                </a:solidFill>
              </a:rPr>
              <a:t>Mato</a:t>
            </a:r>
            <a:r>
              <a:rPr lang="en-GB" sz="1000" b="1" dirty="0" smtClean="0">
                <a:solidFill>
                  <a:schemeClr val="bg1"/>
                </a:solidFill>
              </a:rPr>
              <a:t> Grosso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65218" y="6118860"/>
            <a:ext cx="1499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Source: </a:t>
            </a:r>
            <a:r>
              <a:rPr lang="en-GB" sz="1200" dirty="0" smtClean="0"/>
              <a:t>Google Earth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058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Ecological: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316328"/>
            <a:ext cx="8800846" cy="4104357"/>
          </a:xfrm>
        </p:spPr>
        <p:txBody>
          <a:bodyPr>
            <a:normAutofit lnSpcReduction="10000"/>
          </a:bodyPr>
          <a:lstStyle/>
          <a:p>
            <a:r>
              <a:rPr lang="en-GB" altLang="en-US" dirty="0" smtClean="0">
                <a:ea typeface="Calibri" panose="020F0502020204030204" pitchFamily="34" charset="0"/>
              </a:rPr>
              <a:t>The Pantanal is a </a:t>
            </a:r>
            <a:r>
              <a:rPr lang="en-US" dirty="0" smtClean="0"/>
              <a:t>huge network </a:t>
            </a:r>
            <a:r>
              <a:rPr lang="en-US" dirty="0"/>
              <a:t>of </a:t>
            </a:r>
            <a:r>
              <a:rPr lang="en-US" dirty="0" smtClean="0"/>
              <a:t>grasslands, scrubs, forests, marshes, lagoons</a:t>
            </a:r>
            <a:r>
              <a:rPr lang="en-US" dirty="0"/>
              <a:t>, rivers, lakes and </a:t>
            </a:r>
            <a:r>
              <a:rPr lang="en-US" dirty="0" smtClean="0"/>
              <a:t>marshes</a:t>
            </a:r>
          </a:p>
          <a:p>
            <a:r>
              <a:rPr lang="en-GB" altLang="en-US" dirty="0">
                <a:ea typeface="Calibri" panose="020F0502020204030204" pitchFamily="34" charset="0"/>
              </a:rPr>
              <a:t>One of the most biologically diverse systems in the World</a:t>
            </a:r>
          </a:p>
          <a:p>
            <a:r>
              <a:rPr lang="en-US" dirty="0" smtClean="0"/>
              <a:t>Seasonal shift between a predominantly terrestrial to a mostly aquatic ecosystem</a:t>
            </a:r>
            <a:endParaRPr lang="en-GB" altLang="en-US" dirty="0" smtClean="0">
              <a:ea typeface="Calibri" panose="020F0502020204030204" pitchFamily="34" charset="0"/>
            </a:endParaRPr>
          </a:p>
          <a:p>
            <a:pPr lvl="1"/>
            <a:r>
              <a:rPr lang="en-GB" dirty="0" smtClean="0"/>
              <a:t>Fauna and flora adapted to this dynamic ecology</a:t>
            </a:r>
          </a:p>
          <a:p>
            <a:pPr lvl="1"/>
            <a:r>
              <a:rPr lang="en-GB" dirty="0" smtClean="0"/>
              <a:t>Fish spawn at the onset of the flood and colonize flooded areas for feeding and growth</a:t>
            </a:r>
          </a:p>
          <a:p>
            <a:pPr lvl="1"/>
            <a:r>
              <a:rPr lang="en-GB" dirty="0" smtClean="0"/>
              <a:t>When the water withdraws, the fish seek refuge in permanent waterbodies in mass migrations (a </a:t>
            </a:r>
            <a:r>
              <a:rPr lang="en-GB" dirty="0"/>
              <a:t>phenomenon known as </a:t>
            </a:r>
            <a:r>
              <a:rPr lang="en-GB" i="1" dirty="0" err="1" smtClean="0"/>
              <a:t>lufada</a:t>
            </a:r>
            <a:r>
              <a:rPr lang="en-GB" i="1" dirty="0" smtClean="0"/>
              <a:t>)</a:t>
            </a:r>
          </a:p>
          <a:p>
            <a:pPr marL="0" indent="0">
              <a:buNone/>
            </a:pPr>
            <a:endParaRPr lang="en-GB" altLang="en-US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615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Ecological (</a:t>
            </a:r>
            <a:r>
              <a:rPr lang="en-GB" i="1" dirty="0" smtClean="0"/>
              <a:t>cont.): </a:t>
            </a:r>
            <a:r>
              <a:rPr lang="en-GB" dirty="0" smtClean="0"/>
              <a:t>Agriculture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331719"/>
            <a:ext cx="8359058" cy="3997961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Colonized by indigenous hunter-gatherers 3000 BC</a:t>
            </a:r>
          </a:p>
          <a:p>
            <a:r>
              <a:rPr lang="en-US" dirty="0" smtClean="0"/>
              <a:t>Main economic activities: cattle ranching, farming of rice, soy  bean, corn, and sugar cane, artisanal fishing, and tourism (principally </a:t>
            </a:r>
            <a:r>
              <a:rPr lang="en-US" dirty="0" err="1" smtClean="0"/>
              <a:t>sportfishing</a:t>
            </a:r>
            <a:r>
              <a:rPr lang="en-US" dirty="0" smtClean="0"/>
              <a:t>). </a:t>
            </a:r>
          </a:p>
          <a:p>
            <a:r>
              <a:rPr lang="en-US" altLang="en-US" dirty="0" smtClean="0"/>
              <a:t>The wet-dry regime and the infertile land unsuitable for intensive agriculture, and the region remains thinly populated</a:t>
            </a:r>
          </a:p>
          <a:p>
            <a:r>
              <a:rPr lang="en-US" dirty="0" smtClean="0"/>
              <a:t>Surrounding plains </a:t>
            </a:r>
            <a:r>
              <a:rPr lang="en-GB" dirty="0" smtClean="0"/>
              <a:t>are among the most intensively farmed areas in Brazil</a:t>
            </a:r>
          </a:p>
          <a:p>
            <a:pPr lvl="1"/>
            <a:r>
              <a:rPr lang="en-GB" dirty="0" smtClean="0"/>
              <a:t>Subject to high and increasing stress from pesticide use, damming of tributaries, deforestation, and mining </a:t>
            </a:r>
            <a:r>
              <a:rPr lang="en-US" dirty="0" smtClean="0"/>
              <a:t>of gold, diamonds, iron, and manganese</a:t>
            </a:r>
            <a:endParaRPr lang="en-GB" dirty="0" smtClean="0"/>
          </a:p>
          <a:p>
            <a:pPr lvl="1"/>
            <a:r>
              <a:rPr lang="en-GB" dirty="0" smtClean="0"/>
              <a:t>D</a:t>
            </a:r>
            <a:r>
              <a:rPr lang="en-US" dirty="0" err="1" smtClean="0"/>
              <a:t>eforestation</a:t>
            </a:r>
            <a:r>
              <a:rPr lang="en-US" dirty="0" smtClean="0"/>
              <a:t> on the plateaus, where the rivers feeding the Pantanal originate, cause erosion, high sediment loads and unstable river channels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337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Ecological (</a:t>
            </a:r>
            <a:r>
              <a:rPr lang="en-GB" i="1" dirty="0"/>
              <a:t>cont.): </a:t>
            </a:r>
            <a:r>
              <a:rPr lang="en-GB" dirty="0" smtClean="0"/>
              <a:t>Threats to the Pantanal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There are around 40 dams (mainly for hydropower) in the region and an additional 101 are planned for construction in the headwaters. </a:t>
            </a:r>
          </a:p>
          <a:p>
            <a:r>
              <a:rPr lang="en-US" dirty="0" smtClean="0"/>
              <a:t>Exotic fish species </a:t>
            </a:r>
          </a:p>
          <a:p>
            <a:pPr lvl="1"/>
            <a:r>
              <a:rPr lang="en-US" dirty="0" smtClean="0"/>
              <a:t>transferred from the Amazon Basin, </a:t>
            </a:r>
          </a:p>
          <a:p>
            <a:pPr lvl="1"/>
            <a:r>
              <a:rPr lang="en-US" dirty="0" smtClean="0"/>
              <a:t>escapees have established populations in the wild. </a:t>
            </a:r>
          </a:p>
          <a:p>
            <a:r>
              <a:rPr lang="en-US" dirty="0" smtClean="0"/>
              <a:t>Several exotics hybridize with native species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Possible </a:t>
            </a:r>
            <a:r>
              <a:rPr lang="en-US" dirty="0"/>
              <a:t>future threat to the Pantanal ecosystem is the Paraguay-Paraná Waterway Project (</a:t>
            </a:r>
            <a:r>
              <a:rPr lang="en-US" dirty="0" err="1"/>
              <a:t>Hidrovía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Plan to interconnect Argentina, Bolivia, Brazil, Paraguay and Uruguay by converting the Paraguay and Paraná rivers into navigable canals</a:t>
            </a:r>
          </a:p>
          <a:p>
            <a:r>
              <a:rPr lang="en-GB" dirty="0" smtClean="0"/>
              <a:t>Climate change is predicted to affect the alternating flood and drought cycle over the next decades affecting the Pantanal’s delicate ecosystem.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72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" y="1588373"/>
            <a:ext cx="7863840" cy="753473"/>
          </a:xfrm>
        </p:spPr>
        <p:txBody>
          <a:bodyPr>
            <a:normAutofit/>
          </a:bodyPr>
          <a:lstStyle/>
          <a:p>
            <a:r>
              <a:rPr lang="en-GB" dirty="0" smtClean="0"/>
              <a:t>Fisheries:  Small-scale fisheries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26" y="2600960"/>
            <a:ext cx="8717973" cy="3576002"/>
          </a:xfrm>
        </p:spPr>
        <p:txBody>
          <a:bodyPr/>
          <a:lstStyle/>
          <a:p>
            <a:pPr marL="0" indent="0">
              <a:buNone/>
            </a:pPr>
            <a:r>
              <a:rPr lang="en-GB" b="1" dirty="0" err="1" smtClean="0"/>
              <a:t>Mato</a:t>
            </a:r>
            <a:r>
              <a:rPr lang="en-GB" b="1" dirty="0" smtClean="0"/>
              <a:t> </a:t>
            </a:r>
            <a:r>
              <a:rPr lang="en-GB" b="1" dirty="0"/>
              <a:t>Grosso do </a:t>
            </a:r>
            <a:r>
              <a:rPr lang="en-GB" b="1" dirty="0" err="1" smtClean="0"/>
              <a:t>Sul</a:t>
            </a:r>
            <a:endParaRPr lang="en-GB" b="1" dirty="0" smtClean="0"/>
          </a:p>
          <a:p>
            <a:r>
              <a:rPr lang="en-GB" dirty="0" smtClean="0"/>
              <a:t>1980s:  Annual catch: 2 206 tonnes; CPUE ~ 121 kg/fisher/day</a:t>
            </a:r>
          </a:p>
          <a:p>
            <a:r>
              <a:rPr lang="en-GB" dirty="0" smtClean="0"/>
              <a:t>1994-1999: CPUE 11.5 kg/fisher/day</a:t>
            </a:r>
          </a:p>
          <a:p>
            <a:r>
              <a:rPr lang="en-GB" dirty="0" smtClean="0"/>
              <a:t>By 2016:  Annual catch only 187 tonnes</a:t>
            </a:r>
          </a:p>
          <a:p>
            <a:pPr lvl="1"/>
            <a:r>
              <a:rPr lang="en-GB" dirty="0" smtClean="0"/>
              <a:t>Illegal fishing (perhaps 50% of registered commercial catches)</a:t>
            </a:r>
          </a:p>
          <a:p>
            <a:pPr lvl="1"/>
            <a:r>
              <a:rPr lang="en-GB" dirty="0" smtClean="0"/>
              <a:t>subsistence fishing (focussing on non-commercial species). 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670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Fisheries: Recreational </a:t>
            </a:r>
            <a:r>
              <a:rPr lang="en-GB" dirty="0" smtClean="0"/>
              <a:t>fisheries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1980’s: 17 000 Recreational fishers per year</a:t>
            </a:r>
          </a:p>
          <a:p>
            <a:r>
              <a:rPr lang="en-GB" dirty="0" smtClean="0"/>
              <a:t>Since the 1990’s: Recreational fishers have landed at least half of the fish in most years, and in some years up to 80% of the catch.</a:t>
            </a:r>
          </a:p>
          <a:p>
            <a:pPr lvl="1"/>
            <a:r>
              <a:rPr lang="en-GB" dirty="0"/>
              <a:t>the total value of the recreational fisheries was between USD 35 and 56 million. </a:t>
            </a:r>
          </a:p>
          <a:p>
            <a:pPr lvl="1"/>
            <a:r>
              <a:rPr lang="en-GB" dirty="0" smtClean="0"/>
              <a:t>1999, </a:t>
            </a:r>
            <a:r>
              <a:rPr lang="en-GB" dirty="0" err="1" smtClean="0"/>
              <a:t>Mato</a:t>
            </a:r>
            <a:r>
              <a:rPr lang="en-GB" dirty="0" smtClean="0"/>
              <a:t> Grosso do </a:t>
            </a:r>
            <a:r>
              <a:rPr lang="en-GB" dirty="0" err="1" smtClean="0"/>
              <a:t>Sul</a:t>
            </a:r>
            <a:r>
              <a:rPr lang="en-GB" dirty="0" smtClean="0"/>
              <a:t> received 59 000 tourist fishers.</a:t>
            </a:r>
          </a:p>
          <a:p>
            <a:r>
              <a:rPr lang="en-GB" dirty="0" smtClean="0"/>
              <a:t>After the peak, the number of recreational fishers sharply declined and dropped to just 15 000 by 2006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415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9113</TotalTime>
  <Words>2559</Words>
  <Application>Microsoft Office PowerPoint</Application>
  <PresentationFormat>On-screen Show (4:3)</PresentationFormat>
  <Paragraphs>316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Myriad Pro</vt:lpstr>
      <vt:lpstr>Times New Roman</vt:lpstr>
      <vt:lpstr>Wingdings</vt:lpstr>
      <vt:lpstr>Office Theme</vt:lpstr>
      <vt:lpstr>Pantanal Case study</vt:lpstr>
      <vt:lpstr>Session objectives</vt:lpstr>
      <vt:lpstr>Overview – Brazilian Pantanal case study</vt:lpstr>
      <vt:lpstr>Introduction to the Pantanal</vt:lpstr>
      <vt:lpstr>Ecological: Ecosystem</vt:lpstr>
      <vt:lpstr>Ecological (cont.): Agriculture</vt:lpstr>
      <vt:lpstr>Ecological (cont.): Threats to the Pantanal</vt:lpstr>
      <vt:lpstr>Fisheries:  Small-scale fisheries</vt:lpstr>
      <vt:lpstr>Fisheries: Recreational fisheries</vt:lpstr>
      <vt:lpstr>Fisheries: Recreational fisheries (cont.)</vt:lpstr>
      <vt:lpstr>Fisheries: SSF vs recreational landings</vt:lpstr>
      <vt:lpstr>Fisheries: State of fish stocks</vt:lpstr>
      <vt:lpstr>Fisheries: Catches in the Pantanal</vt:lpstr>
      <vt:lpstr>Economic contribution: environmental services</vt:lpstr>
      <vt:lpstr>Economic contribution: Income from fisheries related activities in the Pantanal</vt:lpstr>
      <vt:lpstr>Governance: Fisheries management</vt:lpstr>
      <vt:lpstr>Governance: Fisheries management (cont.)</vt:lpstr>
      <vt:lpstr>Governance: Fisheries management (cont.)</vt:lpstr>
      <vt:lpstr>Governance: Traditional Fishing gears</vt:lpstr>
      <vt:lpstr>Governance: Impact on employment</vt:lpstr>
      <vt:lpstr>PowerPoint Presentation</vt:lpstr>
      <vt:lpstr>Timeline</vt:lpstr>
      <vt:lpstr>PowerPoint Presentation</vt:lpstr>
      <vt:lpstr>PowerPoint Presentation</vt:lpstr>
      <vt:lpstr>Regional perspective</vt:lpstr>
      <vt:lpstr>Key messages of case study</vt:lpstr>
      <vt:lpstr>Activity 1:</vt:lpstr>
      <vt:lpstr>Activity 2: In groups</vt:lpstr>
    </vt:vector>
  </TitlesOfParts>
  <Company>FAO of the 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FungeSmith, Simon (FIAF)</dc:creator>
  <cp:lastModifiedBy>Administrator 1</cp:lastModifiedBy>
  <cp:revision>275</cp:revision>
  <dcterms:created xsi:type="dcterms:W3CDTF">2018-07-03T11:34:35Z</dcterms:created>
  <dcterms:modified xsi:type="dcterms:W3CDTF">2020-01-13T10:36:43Z</dcterms:modified>
</cp:coreProperties>
</file>