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7"/>
  </p:notesMasterIdLst>
  <p:handoutMasterIdLst>
    <p:handoutMasterId r:id="rId18"/>
  </p:handoutMasterIdLst>
  <p:sldIdLst>
    <p:sldId id="300" r:id="rId2"/>
    <p:sldId id="301" r:id="rId3"/>
    <p:sldId id="283" r:id="rId4"/>
    <p:sldId id="286" r:id="rId5"/>
    <p:sldId id="296" r:id="rId6"/>
    <p:sldId id="295" r:id="rId7"/>
    <p:sldId id="294" r:id="rId8"/>
    <p:sldId id="285" r:id="rId9"/>
    <p:sldId id="306" r:id="rId10"/>
    <p:sldId id="298" r:id="rId11"/>
    <p:sldId id="299" r:id="rId12"/>
    <p:sldId id="29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5" autoAdjust="0"/>
    <p:restoredTop sz="84135" autoAdjust="0"/>
  </p:normalViewPr>
  <p:slideViewPr>
    <p:cSldViewPr snapToGrid="0">
      <p:cViewPr varScale="1">
        <p:scale>
          <a:sx n="60" d="100"/>
          <a:sy n="60" d="100"/>
        </p:scale>
        <p:origin x="1205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35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USA experience used here for 1st objective and to guide the 2</a:t>
            </a:r>
            <a:r>
              <a:rPr lang="en-US" altLang="en-US" baseline="30000" smtClean="0">
                <a:cs typeface="Arial" panose="020B0604020202020204" pitchFamily="34" charset="0"/>
              </a:rPr>
              <a:t>nd</a:t>
            </a:r>
            <a:r>
              <a:rPr lang="en-US" altLang="en-US" smtClean="0">
                <a:cs typeface="Arial" panose="020B0604020202020204" pitchFamily="34" charset="0"/>
              </a:rPr>
              <a:t> and 3</a:t>
            </a:r>
            <a:r>
              <a:rPr lang="en-US" altLang="en-US" baseline="30000" smtClean="0">
                <a:cs typeface="Arial" panose="020B0604020202020204" pitchFamily="34" charset="0"/>
              </a:rPr>
              <a:t>rd</a:t>
            </a:r>
            <a:r>
              <a:rPr lang="en-US" altLang="en-US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828FA2-0B2B-474B-AF1D-FCA7896A4658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Self explanatory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6298D-69DC-4E83-901C-05A6C656F001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Myriad Pro" pitchFamily="34" charset="0"/>
              </a:rPr>
              <a:t>1. For 10 minutes, participants work </a:t>
            </a:r>
            <a:r>
              <a:rPr lang="en-AU" altLang="en-US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smtClean="0">
              <a:latin typeface="Myriad Pro" pitchFamily="34" charset="0"/>
            </a:endParaRPr>
          </a:p>
          <a:p>
            <a:r>
              <a:rPr lang="en-US" altLang="en-US" smtClean="0">
                <a:latin typeface="Myriad Pro" pitchFamily="34" charset="0"/>
              </a:rPr>
              <a:t>2. </a:t>
            </a:r>
            <a:r>
              <a:rPr lang="en-US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smtClean="0">
                <a:latin typeface="Myriad Pro" pitchFamily="34" charset="0"/>
              </a:rPr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7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1. Participants share initial ideas with </a:t>
            </a:r>
            <a:r>
              <a:rPr lang="en-US" altLang="en-US" dirty="0" err="1" smtClean="0"/>
              <a:t>neighbour</a:t>
            </a:r>
            <a:r>
              <a:rPr lang="en-US" altLang="en-US" dirty="0" smtClean="0"/>
              <a:t>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</a:t>
            </a:r>
            <a:r>
              <a:rPr lang="en-US" altLang="en-US" i="1" dirty="0" err="1" smtClean="0"/>
              <a:t>colour</a:t>
            </a:r>
            <a:r>
              <a:rPr lang="en-US" altLang="en-US" i="1" dirty="0" smtClean="0"/>
              <a:t>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Trainer sorts and keeps outputs for days 3 and 4 (see session plan).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213766-1826-49D4-8D0A-4EA9B1BB3148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3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55" y="374661"/>
            <a:ext cx="8146473" cy="9539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Ayeyarwaddy delta, Myanmar Case study</a:t>
            </a:r>
            <a:endParaRPr lang="en-GB" dirty="0"/>
          </a:p>
        </p:txBody>
      </p:sp>
      <p:pic>
        <p:nvPicPr>
          <p:cNvPr id="6" name="Picture 4" descr="DSC030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19677" r="226" b="9184"/>
          <a:stretch/>
        </p:blipFill>
        <p:spPr bwMode="auto">
          <a:xfrm>
            <a:off x="-41564" y="1558637"/>
            <a:ext cx="9180512" cy="48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18" y="-93518"/>
            <a:ext cx="9144000" cy="178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42" y="56875"/>
            <a:ext cx="7886700" cy="753473"/>
          </a:xfrm>
        </p:spPr>
        <p:txBody>
          <a:bodyPr/>
          <a:lstStyle/>
          <a:p>
            <a:r>
              <a:rPr lang="en-US" dirty="0"/>
              <a:t>Moving towards EAFm </a:t>
            </a:r>
            <a:r>
              <a:rPr lang="mr-IN" dirty="0"/>
              <a:t>–</a:t>
            </a:r>
            <a:r>
              <a:rPr lang="en-US" dirty="0"/>
              <a:t> 7 principles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42466"/>
              </p:ext>
            </p:extLst>
          </p:nvPr>
        </p:nvGraphicFramePr>
        <p:xfrm>
          <a:off x="362942" y="835907"/>
          <a:ext cx="8583631" cy="54402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15743"/>
                <a:gridCol w="6967888"/>
              </a:tblGrid>
              <a:tr h="54004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EAFm principle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How it is being implemented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7007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Good Governance: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Changes in policies and laws attempt to redress gross stakeholder inequalities, and chronic resource degradation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6332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Appropriate Scale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Myanmar’s </a:t>
                      </a:r>
                      <a:r>
                        <a:rPr lang="en-US" sz="1800" u="sng" dirty="0">
                          <a:effectLst/>
                        </a:rPr>
                        <a:t>decentralization</a:t>
                      </a:r>
                      <a:r>
                        <a:rPr lang="en-US" sz="1800" dirty="0">
                          <a:effectLst/>
                        </a:rPr>
                        <a:t> of inland fisheries governance </a:t>
                      </a:r>
                      <a:r>
                        <a:rPr lang="en-US" sz="1800" u="sng" dirty="0" smtClean="0">
                          <a:effectLst/>
                        </a:rPr>
                        <a:t>allows</a:t>
                      </a:r>
                      <a:r>
                        <a:rPr lang="en-US" sz="1800" u="sng" baseline="0" dirty="0" smtClean="0">
                          <a:effectLst/>
                        </a:rPr>
                        <a:t> fine tuning of</a:t>
                      </a:r>
                      <a:r>
                        <a:rPr lang="en-US" sz="1800" u="sng" dirty="0" smtClean="0">
                          <a:effectLst/>
                        </a:rPr>
                        <a:t> </a:t>
                      </a:r>
                      <a:r>
                        <a:rPr lang="en-US" sz="1800" u="sng" dirty="0">
                          <a:effectLst/>
                        </a:rPr>
                        <a:t>legislation and policies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to </a:t>
                      </a:r>
                      <a:r>
                        <a:rPr lang="en-US" sz="1800" dirty="0">
                          <a:effectLst/>
                        </a:rPr>
                        <a:t>local conditions and contexts.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124772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Increased participation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At the </a:t>
                      </a:r>
                      <a:r>
                        <a:rPr lang="en-US" sz="1800" u="sng" dirty="0">
                          <a:effectLst/>
                        </a:rPr>
                        <a:t>heart of the governance reforms </a:t>
                      </a:r>
                      <a:r>
                        <a:rPr lang="en-US" sz="1800" dirty="0">
                          <a:effectLst/>
                        </a:rPr>
                        <a:t>has been the </a:t>
                      </a:r>
                      <a:r>
                        <a:rPr lang="en-US" sz="1800" u="sng" dirty="0" smtClean="0">
                          <a:effectLst/>
                        </a:rPr>
                        <a:t>organization </a:t>
                      </a:r>
                      <a:r>
                        <a:rPr lang="en-US" sz="1800" u="sng" dirty="0">
                          <a:effectLst/>
                        </a:rPr>
                        <a:t>of community and stakeholder groups </a:t>
                      </a:r>
                      <a:r>
                        <a:rPr lang="en-US" sz="1800" dirty="0">
                          <a:effectLst/>
                        </a:rPr>
                        <a:t>with an interest in improving fisheries governance, and facilitating their active involvement in policy and law developments.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23185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Multiple objectives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The approach aimed to meet the following objectives</a:t>
                      </a:r>
                      <a:endParaRPr lang="en-GB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u="sng" dirty="0">
                          <a:effectLst/>
                        </a:rPr>
                        <a:t>Pro-poor </a:t>
                      </a:r>
                      <a:r>
                        <a:rPr lang="en-GB" sz="1800" dirty="0">
                          <a:effectLst/>
                        </a:rPr>
                        <a:t>fisheries governance mainstreamed by Government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u="sng" dirty="0">
                          <a:effectLst/>
                        </a:rPr>
                        <a:t>Improved livelihoods </a:t>
                      </a:r>
                      <a:r>
                        <a:rPr lang="en-GB" sz="1800" dirty="0">
                          <a:effectLst/>
                        </a:rPr>
                        <a:t>and incomes for small-scale fishers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u="sng" dirty="0">
                          <a:effectLst/>
                        </a:rPr>
                        <a:t>Stronger community organisations </a:t>
                      </a:r>
                      <a:r>
                        <a:rPr lang="en-GB" sz="1800" dirty="0">
                          <a:effectLst/>
                        </a:rPr>
                        <a:t>and community leaders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u="sng" dirty="0">
                          <a:effectLst/>
                        </a:rPr>
                        <a:t>Sustainable</a:t>
                      </a:r>
                      <a:r>
                        <a:rPr lang="en-GB" sz="1800" dirty="0">
                          <a:effectLst/>
                        </a:rPr>
                        <a:t> natural resources management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u="sng" dirty="0">
                          <a:effectLst/>
                        </a:rPr>
                        <a:t>Increased </a:t>
                      </a:r>
                      <a:r>
                        <a:rPr lang="en-GB" sz="1800" u="sng" dirty="0" smtClean="0">
                          <a:effectLst/>
                        </a:rPr>
                        <a:t>transparency</a:t>
                      </a:r>
                      <a:r>
                        <a:rPr lang="en-GB" sz="1800" dirty="0" smtClean="0">
                          <a:effectLst/>
                        </a:rPr>
                        <a:t>, reduced </a:t>
                      </a:r>
                      <a:r>
                        <a:rPr lang="en-GB" sz="1800" dirty="0">
                          <a:effectLst/>
                        </a:rPr>
                        <a:t>corruption in revenue from fisheries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3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18" y="-93518"/>
            <a:ext cx="9144000" cy="178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47" y="344241"/>
            <a:ext cx="7886700" cy="753473"/>
          </a:xfrm>
        </p:spPr>
        <p:txBody>
          <a:bodyPr/>
          <a:lstStyle/>
          <a:p>
            <a:r>
              <a:rPr lang="en-US" dirty="0"/>
              <a:t>Moving towards EAFm </a:t>
            </a:r>
            <a:r>
              <a:rPr lang="mr-IN" dirty="0"/>
              <a:t>–</a:t>
            </a:r>
            <a:r>
              <a:rPr lang="en-US" dirty="0"/>
              <a:t> 7 </a:t>
            </a:r>
            <a:r>
              <a:rPr lang="en-US" dirty="0" smtClean="0"/>
              <a:t>principles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37449"/>
              </p:ext>
            </p:extLst>
          </p:nvPr>
        </p:nvGraphicFramePr>
        <p:xfrm>
          <a:off x="327312" y="1097714"/>
          <a:ext cx="8608869" cy="52683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0494"/>
                <a:gridCol w="6988375"/>
              </a:tblGrid>
              <a:tr h="80935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EAFm principle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How it is being implemented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121291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Cooperation and coordination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Creation </a:t>
                      </a:r>
                      <a:r>
                        <a:rPr lang="en-US" sz="1800" u="sng" dirty="0">
                          <a:effectLst/>
                        </a:rPr>
                        <a:t>of community associations and networks </a:t>
                      </a:r>
                      <a:r>
                        <a:rPr lang="en-US" sz="1800" dirty="0" smtClean="0">
                          <a:effectLst/>
                        </a:rPr>
                        <a:t>allowed </a:t>
                      </a:r>
                      <a:r>
                        <a:rPr lang="en-US" sz="1800" dirty="0">
                          <a:effectLst/>
                        </a:rPr>
                        <a:t>for consistency in approach and the coordination of lobbying efforts.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This </a:t>
                      </a:r>
                      <a:r>
                        <a:rPr lang="en-US" sz="1800" dirty="0">
                          <a:effectLst/>
                        </a:rPr>
                        <a:t>was </a:t>
                      </a:r>
                      <a:r>
                        <a:rPr lang="en-US" sz="1800" u="sng" dirty="0">
                          <a:effectLst/>
                        </a:rPr>
                        <a:t>essential</a:t>
                      </a:r>
                      <a:r>
                        <a:rPr lang="en-US" sz="1800" dirty="0">
                          <a:effectLst/>
                        </a:rPr>
                        <a:t> given the isolation of the many remote and disparate fishing communities in the Delta.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14176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Adaptive Management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Process </a:t>
                      </a:r>
                      <a:r>
                        <a:rPr lang="en-US" sz="1800" dirty="0">
                          <a:effectLst/>
                        </a:rPr>
                        <a:t>to </a:t>
                      </a:r>
                      <a:r>
                        <a:rPr lang="en-US" sz="1800" u="sng" dirty="0">
                          <a:effectLst/>
                        </a:rPr>
                        <a:t>develop a legal framework </a:t>
                      </a:r>
                      <a:r>
                        <a:rPr lang="en-US" sz="1800" dirty="0" smtClean="0">
                          <a:effectLst/>
                        </a:rPr>
                        <a:t>providing more </a:t>
                      </a:r>
                      <a:r>
                        <a:rPr lang="en-US" sz="1800" dirty="0">
                          <a:effectLst/>
                        </a:rPr>
                        <a:t>equitable and sustainable benefits </a:t>
                      </a:r>
                      <a:r>
                        <a:rPr lang="en-US" sz="1800" dirty="0" smtClean="0">
                          <a:effectLst/>
                        </a:rPr>
                        <a:t>a </a:t>
                      </a:r>
                      <a:r>
                        <a:rPr lang="en-US" sz="1800" u="sng" dirty="0">
                          <a:effectLst/>
                        </a:rPr>
                        <a:t>process of trial and error lasting </a:t>
                      </a:r>
                      <a:r>
                        <a:rPr lang="en-US" sz="1800" u="sng" dirty="0" smtClean="0">
                          <a:effectLst/>
                        </a:rPr>
                        <a:t>&gt;10 </a:t>
                      </a:r>
                      <a:r>
                        <a:rPr lang="en-US" sz="1800" u="sng" dirty="0">
                          <a:effectLst/>
                        </a:rPr>
                        <a:t>years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8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 smtClean="0">
                          <a:effectLst/>
                        </a:rPr>
                        <a:t>Lessons </a:t>
                      </a:r>
                      <a:r>
                        <a:rPr lang="en-US" sz="1800" u="sng" dirty="0">
                          <a:effectLst/>
                        </a:rPr>
                        <a:t>from other countries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(e.g. Cambodia,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Thailand) crucial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in </a:t>
                      </a:r>
                      <a:r>
                        <a:rPr lang="en-US" sz="1800" dirty="0">
                          <a:effectLst/>
                        </a:rPr>
                        <a:t>showing alternative governance systems in operation, and facilitated the flexible approach adopted by law and policy makers.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  <a:tr h="17799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Precautionary principle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Reforms </a:t>
                      </a:r>
                      <a:r>
                        <a:rPr lang="en-US" sz="1800" dirty="0">
                          <a:effectLst/>
                        </a:rPr>
                        <a:t>proposed and subsequently </a:t>
                      </a:r>
                      <a:r>
                        <a:rPr lang="en-US" sz="1800" dirty="0" smtClean="0">
                          <a:effectLst/>
                        </a:rPr>
                        <a:t>agreed, </a:t>
                      </a:r>
                      <a:r>
                        <a:rPr lang="en-US" sz="1800" u="sng" dirty="0">
                          <a:effectLst/>
                        </a:rPr>
                        <a:t>did not attempt </a:t>
                      </a:r>
                      <a:r>
                        <a:rPr lang="en-US" sz="1800" u="sng" dirty="0" smtClean="0">
                          <a:effectLst/>
                        </a:rPr>
                        <a:t>to</a:t>
                      </a:r>
                      <a:r>
                        <a:rPr lang="en-US" sz="1800" u="sng" baseline="0" dirty="0" smtClean="0">
                          <a:effectLst/>
                        </a:rPr>
                        <a:t> displace</a:t>
                      </a:r>
                      <a:r>
                        <a:rPr lang="en-US" sz="1800" u="sng" dirty="0" smtClean="0">
                          <a:effectLst/>
                        </a:rPr>
                        <a:t> </a:t>
                      </a:r>
                      <a:r>
                        <a:rPr lang="en-US" sz="1800" u="sng" dirty="0">
                          <a:effectLst/>
                        </a:rPr>
                        <a:t>the existing</a:t>
                      </a:r>
                      <a:r>
                        <a:rPr lang="en-US" sz="1800" dirty="0">
                          <a:effectLst/>
                        </a:rPr>
                        <a:t> leasehold and tender </a:t>
                      </a:r>
                      <a:r>
                        <a:rPr lang="en-US" sz="1800" u="sng" dirty="0" smtClean="0">
                          <a:effectLst/>
                        </a:rPr>
                        <a:t>systems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ought</a:t>
                      </a:r>
                      <a:r>
                        <a:rPr lang="en-US" sz="1800" baseline="0" dirty="0" smtClean="0">
                          <a:effectLst/>
                        </a:rPr>
                        <a:t> to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u="sng" dirty="0" smtClean="0">
                          <a:effectLst/>
                        </a:rPr>
                        <a:t>increase </a:t>
                      </a:r>
                      <a:r>
                        <a:rPr lang="en-US" sz="1800" u="sng" dirty="0">
                          <a:effectLst/>
                        </a:rPr>
                        <a:t>stakeholder benefits </a:t>
                      </a:r>
                      <a:r>
                        <a:rPr lang="en-US" sz="1800" dirty="0">
                          <a:effectLst/>
                        </a:rPr>
                        <a:t>in </a:t>
                      </a:r>
                      <a:r>
                        <a:rPr lang="en-US" sz="1800" dirty="0" smtClean="0">
                          <a:effectLst/>
                        </a:rPr>
                        <a:t>lower </a:t>
                      </a:r>
                      <a:r>
                        <a:rPr lang="en-US" sz="1800" dirty="0">
                          <a:effectLst/>
                        </a:rPr>
                        <a:t>value </a:t>
                      </a:r>
                      <a:r>
                        <a:rPr lang="en-US" sz="1800" dirty="0" smtClean="0">
                          <a:effectLst/>
                        </a:rPr>
                        <a:t>fisheries.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Preceded by </a:t>
                      </a:r>
                      <a:r>
                        <a:rPr lang="en-US" sz="1800" u="sng" dirty="0" smtClean="0">
                          <a:effectLst/>
                        </a:rPr>
                        <a:t>extensive piloting by CSOs </a:t>
                      </a:r>
                      <a:r>
                        <a:rPr lang="en-US" sz="1800" dirty="0" smtClean="0">
                          <a:effectLst/>
                        </a:rPr>
                        <a:t>to demonstrate how community co-management approaches could benefit poorer fishing households and improve local natural resources management. 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905" marR="529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9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Strengthen the capacity to deliver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NGOs and CSOs leading the capacity building of community fisheries organizations</a:t>
            </a:r>
          </a:p>
          <a:p>
            <a:r>
              <a:rPr lang="en-US" dirty="0" smtClean="0"/>
              <a:t>Conservation in resource management plans generally weak. </a:t>
            </a:r>
          </a:p>
          <a:p>
            <a:r>
              <a:rPr lang="en-US" dirty="0" smtClean="0"/>
              <a:t>The integration of EAFm could improve the extension capability and impact of the </a:t>
            </a:r>
            <a:r>
              <a:rPr lang="en-US" dirty="0" err="1" smtClean="0"/>
              <a:t>DoF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Provide tools for fisheries officers to engage effectively with community fisher organizations </a:t>
            </a:r>
          </a:p>
          <a:p>
            <a:pPr lvl="1"/>
            <a:r>
              <a:rPr lang="en-US" dirty="0" smtClean="0"/>
              <a:t>Strengthen community co-management capacity leading to more sustainable fisheries and their equitable 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31089"/>
            <a:ext cx="9144000" cy="50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messages of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EAFM is a step by step process; apply lessons learned along the way </a:t>
            </a:r>
          </a:p>
          <a:p>
            <a:pPr lvl="1"/>
            <a:r>
              <a:rPr lang="en-US" dirty="0" smtClean="0"/>
              <a:t>increasing stakeholder engagement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roadening scale and scope of management</a:t>
            </a:r>
          </a:p>
          <a:p>
            <a:pPr lvl="1"/>
            <a:r>
              <a:rPr lang="en-US" dirty="0" smtClean="0"/>
              <a:t>built on  existing fisheries management</a:t>
            </a:r>
          </a:p>
          <a:p>
            <a:pPr lvl="1"/>
            <a:r>
              <a:rPr lang="en-US" dirty="0" smtClean="0"/>
              <a:t>strengthen governance</a:t>
            </a:r>
          </a:p>
          <a:p>
            <a:r>
              <a:rPr lang="en-US" dirty="0" smtClean="0"/>
              <a:t>Many fisheries in the world are doing EAFM in part; </a:t>
            </a:r>
          </a:p>
          <a:p>
            <a:r>
              <a:rPr lang="en-US" dirty="0" smtClean="0"/>
              <a:t>Each country is a different stage of the journey </a:t>
            </a:r>
          </a:p>
          <a:p>
            <a:endParaRPr lang="en-US" dirty="0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8637588" y="6519446"/>
            <a:ext cx="50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A90ABC-71EA-46AC-A5F8-E34B2E770AF5}" type="slidenum">
              <a:rPr lang="en-US" altLang="en-US" sz="1600" b="1">
                <a:latin typeface="+mn-lt"/>
              </a:rPr>
              <a:pPr eaLnBrk="1" hangingPunct="1"/>
              <a:t>13</a:t>
            </a:fld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Activity 1: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r>
              <a:rPr lang="en-US" dirty="0" smtClean="0"/>
              <a:t>In groups, discuss and score where you think your COUNTRY is along the continuum 0-5 for that principle.</a:t>
            </a:r>
          </a:p>
          <a:p>
            <a:r>
              <a:rPr lang="en-US" dirty="0" smtClean="0"/>
              <a:t>Using the lines set out on the floor, one representative for each principle paces out their score while holding the card. 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25" y="1358226"/>
            <a:ext cx="9166225" cy="5077850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4000" y="2331719"/>
            <a:ext cx="8623782" cy="4104357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cs typeface="Myriad Pro"/>
              </a:rPr>
              <a:t>Identify the </a:t>
            </a:r>
            <a:r>
              <a:rPr lang="en-US" b="1" dirty="0">
                <a:cs typeface="Myriad Pro"/>
              </a:rPr>
              <a:t>challenges</a:t>
            </a:r>
            <a:r>
              <a:rPr lang="en-US" dirty="0">
                <a:cs typeface="Myriad Pro"/>
              </a:rPr>
              <a:t> your country might face in moving towards </a:t>
            </a:r>
            <a:r>
              <a:rPr lang="en-US" dirty="0" smtClean="0">
                <a:cs typeface="Myriad Pro"/>
              </a:rPr>
              <a:t>EAFM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challenge on a card. (</a:t>
            </a:r>
            <a:r>
              <a:rPr lang="en-US" b="1" dirty="0">
                <a:cs typeface="Myriad Pro"/>
              </a:rPr>
              <a:t>ONE</a:t>
            </a:r>
            <a:r>
              <a:rPr lang="en-US" dirty="0">
                <a:cs typeface="Myriad Pro"/>
              </a:rPr>
              <a:t> challenge per </a:t>
            </a:r>
            <a:r>
              <a:rPr lang="en-US" dirty="0" smtClean="0">
                <a:cs typeface="Myriad Pro"/>
              </a:rPr>
              <a:t>card)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Now </a:t>
            </a:r>
            <a:r>
              <a:rPr lang="en-US" dirty="0">
                <a:cs typeface="Myriad Pro"/>
              </a:rPr>
              <a:t>identify </a:t>
            </a:r>
            <a:r>
              <a:rPr lang="en-US" b="1" dirty="0">
                <a:cs typeface="Myriad Pro"/>
              </a:rPr>
              <a:t>opportunities</a:t>
            </a:r>
            <a:r>
              <a:rPr lang="en-US" dirty="0">
                <a:cs typeface="Myriad Pro"/>
              </a:rPr>
              <a:t>  your country  may have in moving towards EAFM (and in meeting the above challenges</a:t>
            </a:r>
            <a:r>
              <a:rPr lang="en-US" dirty="0" smtClean="0">
                <a:cs typeface="Myriad Pro"/>
              </a:rPr>
              <a:t>).</a:t>
            </a:r>
          </a:p>
          <a:p>
            <a:pPr marL="457200" indent="-457200"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Myriad Pro"/>
              </a:rPr>
              <a:t>Write </a:t>
            </a:r>
            <a:r>
              <a:rPr lang="en-US" dirty="0">
                <a:cs typeface="Myriad Pro"/>
              </a:rPr>
              <a:t>each opportunity on a separate </a:t>
            </a:r>
            <a:r>
              <a:rPr lang="en-US" dirty="0" smtClean="0">
                <a:cs typeface="Myriad Pro"/>
              </a:rPr>
              <a:t>card</a:t>
            </a:r>
            <a:endParaRPr lang="en-US" dirty="0">
              <a:cs typeface="Myriad Pro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637588" y="1143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CCEC3E-9C81-4A6A-A905-AE89DFC72B6F}" type="slidenum">
              <a:rPr lang="en-US" altLang="en-US">
                <a:solidFill>
                  <a:srgbClr val="000000"/>
                </a:solidFill>
                <a:latin typeface="Myriad Pro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468313" y="661988"/>
            <a:ext cx="9067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675688" y="6467475"/>
            <a:ext cx="506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93776F-0F1F-411C-B360-F26ED57B38CA}" type="slidenum">
              <a:rPr lang="en-US" altLang="en-US" sz="1400" b="1">
                <a:latin typeface="Myriad Pro" pitchFamily="34" charset="0"/>
              </a:rPr>
              <a:pPr eaLnBrk="1" hangingPunct="1"/>
              <a:t>2</a:t>
            </a:fld>
            <a:endParaRPr lang="en-US" altLang="en-US" sz="1400" b="1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2331719"/>
            <a:ext cx="5688639" cy="384524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After this session you will be able to:</a:t>
            </a:r>
          </a:p>
          <a:p>
            <a:r>
              <a:rPr lang="en-US" dirty="0" smtClean="0"/>
              <a:t>Recognize </a:t>
            </a:r>
            <a:r>
              <a:rPr lang="en-US" smtClean="0"/>
              <a:t>how </a:t>
            </a:r>
            <a:r>
              <a:rPr lang="en-US" smtClean="0"/>
              <a:t>Myanmar </a:t>
            </a:r>
            <a:r>
              <a:rPr lang="en-US" dirty="0" smtClean="0"/>
              <a:t>has adopted EAFm principles and moved towards EAFm (case study)</a:t>
            </a:r>
          </a:p>
          <a:p>
            <a:r>
              <a:rPr lang="en-US" dirty="0" smtClean="0"/>
              <a:t>Determine where your country is at in moving towards EAFm</a:t>
            </a:r>
          </a:p>
          <a:p>
            <a:r>
              <a:rPr lang="en-US" dirty="0" smtClean="0"/>
              <a:t>Identify challenges your country faces in moving towards EAFm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1" name="Picture 4" descr="alt=&quot;cod_silhouette2.jpg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825" y="2671685"/>
            <a:ext cx="1574232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5942639" y="1400370"/>
            <a:ext cx="1498052" cy="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alt=&quot;Trout Silhouette&quot; title=&quot;Trout Silhouette&quot; 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 b="62341"/>
          <a:stretch/>
        </p:blipFill>
        <p:spPr bwMode="auto">
          <a:xfrm>
            <a:off x="6147461" y="4885959"/>
            <a:ext cx="1576145" cy="6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321923" y="4222440"/>
            <a:ext cx="1026192" cy="6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lt=&quot;Fishing Silhouettes, Vectors, Clipart, Svg, Templates, Cutting&quot; title=&quot;Fishing Silhouettes, Vectors, Clipart, Svg, Templates, Cutting&quot; 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r="4838"/>
          <a:stretch/>
        </p:blipFill>
        <p:spPr bwMode="auto">
          <a:xfrm>
            <a:off x="6216607" y="2094973"/>
            <a:ext cx="978028" cy="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lt=&quot;cod_silhouette2.jpg&quot;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9" y="5632882"/>
            <a:ext cx="1607433" cy="6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7424" y="3386831"/>
            <a:ext cx="1460341" cy="726367"/>
          </a:xfrm>
          <a:prstGeom prst="rect">
            <a:avLst/>
          </a:prstGeom>
        </p:spPr>
      </p:pic>
      <p:sp>
        <p:nvSpPr>
          <p:cNvPr id="30" name="Content Placeholder 4"/>
          <p:cNvSpPr>
            <a:spLocks/>
          </p:cNvSpPr>
          <p:nvPr/>
        </p:nvSpPr>
        <p:spPr bwMode="auto">
          <a:xfrm>
            <a:off x="7565051" y="4266837"/>
            <a:ext cx="1617049" cy="53479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5. Cooperation   &amp; coordination</a:t>
            </a:r>
          </a:p>
        </p:txBody>
      </p:sp>
      <p:sp>
        <p:nvSpPr>
          <p:cNvPr id="31" name="Content Placeholder 4"/>
          <p:cNvSpPr>
            <a:spLocks/>
          </p:cNvSpPr>
          <p:nvPr/>
        </p:nvSpPr>
        <p:spPr bwMode="auto">
          <a:xfrm>
            <a:off x="7478744" y="3517733"/>
            <a:ext cx="1533438" cy="74910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4. Multiple objectives</a:t>
            </a:r>
          </a:p>
        </p:txBody>
      </p:sp>
      <p:sp>
        <p:nvSpPr>
          <p:cNvPr id="32" name="Content Placeholder 4"/>
          <p:cNvSpPr>
            <a:spLocks/>
          </p:cNvSpPr>
          <p:nvPr/>
        </p:nvSpPr>
        <p:spPr bwMode="auto">
          <a:xfrm>
            <a:off x="7531435" y="2169863"/>
            <a:ext cx="1480746" cy="436225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2. Appropriate scale</a:t>
            </a:r>
          </a:p>
        </p:txBody>
      </p:sp>
      <p:sp>
        <p:nvSpPr>
          <p:cNvPr id="33" name="Content Placeholder 4"/>
          <p:cNvSpPr>
            <a:spLocks/>
          </p:cNvSpPr>
          <p:nvPr/>
        </p:nvSpPr>
        <p:spPr bwMode="auto">
          <a:xfrm>
            <a:off x="7478743" y="2800260"/>
            <a:ext cx="1964005" cy="473254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3. Increased participation</a:t>
            </a:r>
          </a:p>
        </p:txBody>
      </p:sp>
      <p:sp>
        <p:nvSpPr>
          <p:cNvPr id="34" name="Content Placeholder 4"/>
          <p:cNvSpPr>
            <a:spLocks/>
          </p:cNvSpPr>
          <p:nvPr/>
        </p:nvSpPr>
        <p:spPr bwMode="auto">
          <a:xfrm>
            <a:off x="7585969" y="5675037"/>
            <a:ext cx="2103238" cy="512756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7. Precautionary approach</a:t>
            </a:r>
          </a:p>
        </p:txBody>
      </p:sp>
      <p:sp>
        <p:nvSpPr>
          <p:cNvPr id="35" name="Content Placeholder 4"/>
          <p:cNvSpPr>
            <a:spLocks/>
          </p:cNvSpPr>
          <p:nvPr/>
        </p:nvSpPr>
        <p:spPr bwMode="auto">
          <a:xfrm>
            <a:off x="7502988" y="1458995"/>
            <a:ext cx="1641012" cy="448117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latin typeface="+mn-lt"/>
              </a:rPr>
              <a:t>1. Good governance</a:t>
            </a: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7613057" y="4888715"/>
            <a:ext cx="2005788" cy="647369"/>
          </a:xfrm>
          <a:prstGeom prst="roundRect">
            <a:avLst>
              <a:gd name="adj" fmla="val 1990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b="1" dirty="0">
                <a:cs typeface="Arial" panose="020B0604020202020204" pitchFamily="34" charset="0"/>
              </a:rPr>
              <a:t>6.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9146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908"/>
          <a:stretch/>
        </p:blipFill>
        <p:spPr>
          <a:xfrm>
            <a:off x="5757672" y="1569027"/>
            <a:ext cx="2962275" cy="41411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-27868"/>
            <a:ext cx="9144000" cy="145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01" y="115424"/>
            <a:ext cx="8992299" cy="1246172"/>
          </a:xfrm>
        </p:spPr>
        <p:txBody>
          <a:bodyPr>
            <a:normAutofit/>
          </a:bodyPr>
          <a:lstStyle/>
          <a:p>
            <a:r>
              <a:rPr lang="en-US" dirty="0" smtClean="0"/>
              <a:t>Strengthening pro-poor fisheries Governance, Ayeyarwaddy Region, 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337954"/>
            <a:ext cx="5242214" cy="3839007"/>
          </a:xfrm>
        </p:spPr>
        <p:txBody>
          <a:bodyPr>
            <a:normAutofit/>
          </a:bodyPr>
          <a:lstStyle/>
          <a:p>
            <a:r>
              <a:rPr lang="en-GB" dirty="0" smtClean="0"/>
              <a:t>The session will discuss how</a:t>
            </a:r>
          </a:p>
          <a:p>
            <a:r>
              <a:rPr lang="en-GB" dirty="0" smtClean="0"/>
              <a:t>Myanmar’s freshwater fisheries laws and policies have been influenced by the EAFm </a:t>
            </a:r>
          </a:p>
          <a:p>
            <a:r>
              <a:rPr lang="en-GB" dirty="0" smtClean="0"/>
              <a:t> The 7 EAFm principles are being adopted into freshwater fisheries management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86" y="4547460"/>
            <a:ext cx="1982461" cy="17084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78682" y="3096491"/>
            <a:ext cx="602673" cy="498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78683" y="3595255"/>
            <a:ext cx="602672" cy="946595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81355" y="3595255"/>
            <a:ext cx="2038592" cy="946595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84" y="1488551"/>
            <a:ext cx="8069866" cy="753473"/>
          </a:xfrm>
        </p:spPr>
        <p:txBody>
          <a:bodyPr/>
          <a:lstStyle/>
          <a:p>
            <a:r>
              <a:rPr lang="en-US" dirty="0" smtClean="0"/>
              <a:t>Ecology: the delta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84" y="2331717"/>
            <a:ext cx="3750425" cy="3845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Ayeyarwaddy Delta </a:t>
            </a:r>
          </a:p>
          <a:p>
            <a:r>
              <a:rPr lang="en-US" dirty="0" smtClean="0"/>
              <a:t>Extensive river / canal network </a:t>
            </a:r>
          </a:p>
          <a:p>
            <a:r>
              <a:rPr lang="en-US" dirty="0" smtClean="0"/>
              <a:t>Fish Biodiversity</a:t>
            </a:r>
            <a:r>
              <a:rPr lang="mr-IN" dirty="0" smtClean="0"/>
              <a:t>–</a:t>
            </a:r>
            <a:r>
              <a:rPr lang="en-US" dirty="0" smtClean="0"/>
              <a:t> high</a:t>
            </a:r>
          </a:p>
          <a:p>
            <a:r>
              <a:rPr lang="en-US" dirty="0" smtClean="0"/>
              <a:t>&gt;388 fish species in the Basin</a:t>
            </a:r>
          </a:p>
          <a:p>
            <a:r>
              <a:rPr lang="en-US" dirty="0" smtClean="0"/>
              <a:t>193 (50%) endemic to the Basin,</a:t>
            </a:r>
          </a:p>
          <a:p>
            <a:r>
              <a:rPr lang="en-US" dirty="0" smtClean="0"/>
              <a:t> 100 (26%) of the endemics are only found in Myanmar. </a:t>
            </a:r>
          </a:p>
          <a:p>
            <a:pPr marL="0" indent="0">
              <a:buNone/>
            </a:pPr>
            <a:r>
              <a:rPr lang="en-US" dirty="0" smtClean="0"/>
              <a:t>Ecology influenced  by seasonal salt water intrusion and retreat.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4457700" y="2331717"/>
            <a:ext cx="4501669" cy="3372887"/>
            <a:chOff x="437234" y="2545861"/>
            <a:chExt cx="4501669" cy="3372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234" y="2545861"/>
              <a:ext cx="3913786" cy="3372887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7" name="Freeform 6"/>
            <p:cNvSpPr/>
            <p:nvPr/>
          </p:nvSpPr>
          <p:spPr>
            <a:xfrm>
              <a:off x="1455420" y="3672840"/>
              <a:ext cx="2697480" cy="1196340"/>
            </a:xfrm>
            <a:custGeom>
              <a:avLst/>
              <a:gdLst>
                <a:gd name="connsiteX0" fmla="*/ 0 w 2697480"/>
                <a:gd name="connsiteY0" fmla="*/ 0 h 1196340"/>
                <a:gd name="connsiteX1" fmla="*/ 68580 w 2697480"/>
                <a:gd name="connsiteY1" fmla="*/ 91440 h 1196340"/>
                <a:gd name="connsiteX2" fmla="*/ 83820 w 2697480"/>
                <a:gd name="connsiteY2" fmla="*/ 114300 h 1196340"/>
                <a:gd name="connsiteX3" fmla="*/ 114300 w 2697480"/>
                <a:gd name="connsiteY3" fmla="*/ 175260 h 1196340"/>
                <a:gd name="connsiteX4" fmla="*/ 121920 w 2697480"/>
                <a:gd name="connsiteY4" fmla="*/ 205740 h 1196340"/>
                <a:gd name="connsiteX5" fmla="*/ 137160 w 2697480"/>
                <a:gd name="connsiteY5" fmla="*/ 228600 h 1196340"/>
                <a:gd name="connsiteX6" fmla="*/ 144780 w 2697480"/>
                <a:gd name="connsiteY6" fmla="*/ 251460 h 1196340"/>
                <a:gd name="connsiteX7" fmla="*/ 175260 w 2697480"/>
                <a:gd name="connsiteY7" fmla="*/ 304800 h 1196340"/>
                <a:gd name="connsiteX8" fmla="*/ 190500 w 2697480"/>
                <a:gd name="connsiteY8" fmla="*/ 350520 h 1196340"/>
                <a:gd name="connsiteX9" fmla="*/ 205740 w 2697480"/>
                <a:gd name="connsiteY9" fmla="*/ 411480 h 1196340"/>
                <a:gd name="connsiteX10" fmla="*/ 228600 w 2697480"/>
                <a:gd name="connsiteY10" fmla="*/ 457200 h 1196340"/>
                <a:gd name="connsiteX11" fmla="*/ 236220 w 2697480"/>
                <a:gd name="connsiteY11" fmla="*/ 480060 h 1196340"/>
                <a:gd name="connsiteX12" fmla="*/ 251460 w 2697480"/>
                <a:gd name="connsiteY12" fmla="*/ 510540 h 1196340"/>
                <a:gd name="connsiteX13" fmla="*/ 281940 w 2697480"/>
                <a:gd name="connsiteY13" fmla="*/ 579120 h 1196340"/>
                <a:gd name="connsiteX14" fmla="*/ 304800 w 2697480"/>
                <a:gd name="connsiteY14" fmla="*/ 640080 h 1196340"/>
                <a:gd name="connsiteX15" fmla="*/ 312420 w 2697480"/>
                <a:gd name="connsiteY15" fmla="*/ 662940 h 1196340"/>
                <a:gd name="connsiteX16" fmla="*/ 327660 w 2697480"/>
                <a:gd name="connsiteY16" fmla="*/ 685800 h 1196340"/>
                <a:gd name="connsiteX17" fmla="*/ 335280 w 2697480"/>
                <a:gd name="connsiteY17" fmla="*/ 708660 h 1196340"/>
                <a:gd name="connsiteX18" fmla="*/ 358140 w 2697480"/>
                <a:gd name="connsiteY18" fmla="*/ 762000 h 1196340"/>
                <a:gd name="connsiteX19" fmla="*/ 365760 w 2697480"/>
                <a:gd name="connsiteY19" fmla="*/ 784860 h 1196340"/>
                <a:gd name="connsiteX20" fmla="*/ 381000 w 2697480"/>
                <a:gd name="connsiteY20" fmla="*/ 807720 h 1196340"/>
                <a:gd name="connsiteX21" fmla="*/ 411480 w 2697480"/>
                <a:gd name="connsiteY21" fmla="*/ 876300 h 1196340"/>
                <a:gd name="connsiteX22" fmla="*/ 434340 w 2697480"/>
                <a:gd name="connsiteY22" fmla="*/ 929640 h 1196340"/>
                <a:gd name="connsiteX23" fmla="*/ 441960 w 2697480"/>
                <a:gd name="connsiteY23" fmla="*/ 952500 h 1196340"/>
                <a:gd name="connsiteX24" fmla="*/ 502920 w 2697480"/>
                <a:gd name="connsiteY24" fmla="*/ 1028700 h 1196340"/>
                <a:gd name="connsiteX25" fmla="*/ 525780 w 2697480"/>
                <a:gd name="connsiteY25" fmla="*/ 1043940 h 1196340"/>
                <a:gd name="connsiteX26" fmla="*/ 594360 w 2697480"/>
                <a:gd name="connsiteY26" fmla="*/ 1066800 h 1196340"/>
                <a:gd name="connsiteX27" fmla="*/ 647700 w 2697480"/>
                <a:gd name="connsiteY27" fmla="*/ 1089660 h 1196340"/>
                <a:gd name="connsiteX28" fmla="*/ 701040 w 2697480"/>
                <a:gd name="connsiteY28" fmla="*/ 1104900 h 1196340"/>
                <a:gd name="connsiteX29" fmla="*/ 746760 w 2697480"/>
                <a:gd name="connsiteY29" fmla="*/ 1120140 h 1196340"/>
                <a:gd name="connsiteX30" fmla="*/ 800100 w 2697480"/>
                <a:gd name="connsiteY30" fmla="*/ 1135380 h 1196340"/>
                <a:gd name="connsiteX31" fmla="*/ 822960 w 2697480"/>
                <a:gd name="connsiteY31" fmla="*/ 1143000 h 1196340"/>
                <a:gd name="connsiteX32" fmla="*/ 952500 w 2697480"/>
                <a:gd name="connsiteY32" fmla="*/ 1158240 h 1196340"/>
                <a:gd name="connsiteX33" fmla="*/ 990600 w 2697480"/>
                <a:gd name="connsiteY33" fmla="*/ 1165860 h 1196340"/>
                <a:gd name="connsiteX34" fmla="*/ 1036320 w 2697480"/>
                <a:gd name="connsiteY34" fmla="*/ 1173480 h 1196340"/>
                <a:gd name="connsiteX35" fmla="*/ 1112520 w 2697480"/>
                <a:gd name="connsiteY35" fmla="*/ 1181100 h 1196340"/>
                <a:gd name="connsiteX36" fmla="*/ 1181100 w 2697480"/>
                <a:gd name="connsiteY36" fmla="*/ 1196340 h 1196340"/>
                <a:gd name="connsiteX37" fmla="*/ 1965960 w 2697480"/>
                <a:gd name="connsiteY37" fmla="*/ 1188720 h 1196340"/>
                <a:gd name="connsiteX38" fmla="*/ 2049780 w 2697480"/>
                <a:gd name="connsiteY38" fmla="*/ 1158240 h 1196340"/>
                <a:gd name="connsiteX39" fmla="*/ 2133600 w 2697480"/>
                <a:gd name="connsiteY39" fmla="*/ 1143000 h 1196340"/>
                <a:gd name="connsiteX40" fmla="*/ 2240280 w 2697480"/>
                <a:gd name="connsiteY40" fmla="*/ 1104900 h 1196340"/>
                <a:gd name="connsiteX41" fmla="*/ 2278380 w 2697480"/>
                <a:gd name="connsiteY41" fmla="*/ 1082040 h 1196340"/>
                <a:gd name="connsiteX42" fmla="*/ 2308860 w 2697480"/>
                <a:gd name="connsiteY42" fmla="*/ 1059180 h 1196340"/>
                <a:gd name="connsiteX43" fmla="*/ 2377440 w 2697480"/>
                <a:gd name="connsiteY43" fmla="*/ 1028700 h 1196340"/>
                <a:gd name="connsiteX44" fmla="*/ 2476500 w 2697480"/>
                <a:gd name="connsiteY44" fmla="*/ 952500 h 1196340"/>
                <a:gd name="connsiteX45" fmla="*/ 2499360 w 2697480"/>
                <a:gd name="connsiteY45" fmla="*/ 944880 h 1196340"/>
                <a:gd name="connsiteX46" fmla="*/ 2529840 w 2697480"/>
                <a:gd name="connsiteY46" fmla="*/ 929640 h 1196340"/>
                <a:gd name="connsiteX47" fmla="*/ 2560320 w 2697480"/>
                <a:gd name="connsiteY47" fmla="*/ 906780 h 1196340"/>
                <a:gd name="connsiteX48" fmla="*/ 2583180 w 2697480"/>
                <a:gd name="connsiteY48" fmla="*/ 899160 h 1196340"/>
                <a:gd name="connsiteX49" fmla="*/ 2606040 w 2697480"/>
                <a:gd name="connsiteY49" fmla="*/ 883920 h 1196340"/>
                <a:gd name="connsiteX50" fmla="*/ 2636520 w 2697480"/>
                <a:gd name="connsiteY50" fmla="*/ 868680 h 1196340"/>
                <a:gd name="connsiteX51" fmla="*/ 2659380 w 2697480"/>
                <a:gd name="connsiteY51" fmla="*/ 853440 h 1196340"/>
                <a:gd name="connsiteX52" fmla="*/ 2697480 w 2697480"/>
                <a:gd name="connsiteY52" fmla="*/ 83058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697480" h="1196340">
                  <a:moveTo>
                    <a:pt x="0" y="0"/>
                  </a:moveTo>
                  <a:cubicBezTo>
                    <a:pt x="49826" y="59791"/>
                    <a:pt x="27096" y="29214"/>
                    <a:pt x="68580" y="91440"/>
                  </a:cubicBezTo>
                  <a:cubicBezTo>
                    <a:pt x="73660" y="99060"/>
                    <a:pt x="79724" y="106109"/>
                    <a:pt x="83820" y="114300"/>
                  </a:cubicBezTo>
                  <a:cubicBezTo>
                    <a:pt x="93980" y="134620"/>
                    <a:pt x="108790" y="153220"/>
                    <a:pt x="114300" y="175260"/>
                  </a:cubicBezTo>
                  <a:cubicBezTo>
                    <a:pt x="116840" y="185420"/>
                    <a:pt x="117795" y="196114"/>
                    <a:pt x="121920" y="205740"/>
                  </a:cubicBezTo>
                  <a:cubicBezTo>
                    <a:pt x="125528" y="214158"/>
                    <a:pt x="133064" y="220409"/>
                    <a:pt x="137160" y="228600"/>
                  </a:cubicBezTo>
                  <a:cubicBezTo>
                    <a:pt x="140752" y="235784"/>
                    <a:pt x="141188" y="244276"/>
                    <a:pt x="144780" y="251460"/>
                  </a:cubicBezTo>
                  <a:cubicBezTo>
                    <a:pt x="153938" y="269776"/>
                    <a:pt x="166678" y="286207"/>
                    <a:pt x="175260" y="304800"/>
                  </a:cubicBezTo>
                  <a:cubicBezTo>
                    <a:pt x="181992" y="319386"/>
                    <a:pt x="186604" y="334935"/>
                    <a:pt x="190500" y="350520"/>
                  </a:cubicBezTo>
                  <a:cubicBezTo>
                    <a:pt x="195580" y="370840"/>
                    <a:pt x="196373" y="392746"/>
                    <a:pt x="205740" y="411480"/>
                  </a:cubicBezTo>
                  <a:cubicBezTo>
                    <a:pt x="213360" y="426720"/>
                    <a:pt x="221680" y="441630"/>
                    <a:pt x="228600" y="457200"/>
                  </a:cubicBezTo>
                  <a:cubicBezTo>
                    <a:pt x="231862" y="464540"/>
                    <a:pt x="233056" y="472677"/>
                    <a:pt x="236220" y="480060"/>
                  </a:cubicBezTo>
                  <a:cubicBezTo>
                    <a:pt x="240695" y="490501"/>
                    <a:pt x="247241" y="499993"/>
                    <a:pt x="251460" y="510540"/>
                  </a:cubicBezTo>
                  <a:cubicBezTo>
                    <a:pt x="278664" y="578550"/>
                    <a:pt x="252620" y="535139"/>
                    <a:pt x="281940" y="579120"/>
                  </a:cubicBezTo>
                  <a:cubicBezTo>
                    <a:pt x="295989" y="635315"/>
                    <a:pt x="280892" y="584294"/>
                    <a:pt x="304800" y="640080"/>
                  </a:cubicBezTo>
                  <a:cubicBezTo>
                    <a:pt x="307964" y="647463"/>
                    <a:pt x="308828" y="655756"/>
                    <a:pt x="312420" y="662940"/>
                  </a:cubicBezTo>
                  <a:cubicBezTo>
                    <a:pt x="316516" y="671131"/>
                    <a:pt x="323564" y="677609"/>
                    <a:pt x="327660" y="685800"/>
                  </a:cubicBezTo>
                  <a:cubicBezTo>
                    <a:pt x="331252" y="692984"/>
                    <a:pt x="332297" y="701202"/>
                    <a:pt x="335280" y="708660"/>
                  </a:cubicBezTo>
                  <a:cubicBezTo>
                    <a:pt x="342464" y="726621"/>
                    <a:pt x="350956" y="744039"/>
                    <a:pt x="358140" y="762000"/>
                  </a:cubicBezTo>
                  <a:cubicBezTo>
                    <a:pt x="361123" y="769458"/>
                    <a:pt x="362168" y="777676"/>
                    <a:pt x="365760" y="784860"/>
                  </a:cubicBezTo>
                  <a:cubicBezTo>
                    <a:pt x="369856" y="793051"/>
                    <a:pt x="377281" y="799351"/>
                    <a:pt x="381000" y="807720"/>
                  </a:cubicBezTo>
                  <a:cubicBezTo>
                    <a:pt x="417272" y="889332"/>
                    <a:pt x="376990" y="824565"/>
                    <a:pt x="411480" y="876300"/>
                  </a:cubicBezTo>
                  <a:cubicBezTo>
                    <a:pt x="427339" y="939735"/>
                    <a:pt x="408028" y="877017"/>
                    <a:pt x="434340" y="929640"/>
                  </a:cubicBezTo>
                  <a:cubicBezTo>
                    <a:pt x="437932" y="936824"/>
                    <a:pt x="438796" y="945117"/>
                    <a:pt x="441960" y="952500"/>
                  </a:cubicBezTo>
                  <a:cubicBezTo>
                    <a:pt x="456197" y="985719"/>
                    <a:pt x="469359" y="1006326"/>
                    <a:pt x="502920" y="1028700"/>
                  </a:cubicBezTo>
                  <a:cubicBezTo>
                    <a:pt x="510540" y="1033780"/>
                    <a:pt x="517411" y="1040221"/>
                    <a:pt x="525780" y="1043940"/>
                  </a:cubicBezTo>
                  <a:cubicBezTo>
                    <a:pt x="662940" y="1104900"/>
                    <a:pt x="514350" y="1032510"/>
                    <a:pt x="594360" y="1066800"/>
                  </a:cubicBezTo>
                  <a:cubicBezTo>
                    <a:pt x="612140" y="1074420"/>
                    <a:pt x="629739" y="1082476"/>
                    <a:pt x="647700" y="1089660"/>
                  </a:cubicBezTo>
                  <a:cubicBezTo>
                    <a:pt x="673309" y="1099903"/>
                    <a:pt x="672138" y="1096229"/>
                    <a:pt x="701040" y="1104900"/>
                  </a:cubicBezTo>
                  <a:cubicBezTo>
                    <a:pt x="716427" y="1109516"/>
                    <a:pt x="731314" y="1115727"/>
                    <a:pt x="746760" y="1120140"/>
                  </a:cubicBezTo>
                  <a:lnTo>
                    <a:pt x="800100" y="1135380"/>
                  </a:lnTo>
                  <a:cubicBezTo>
                    <a:pt x="807793" y="1137688"/>
                    <a:pt x="815084" y="1141425"/>
                    <a:pt x="822960" y="1143000"/>
                  </a:cubicBezTo>
                  <a:cubicBezTo>
                    <a:pt x="867284" y="1151865"/>
                    <a:pt x="907158" y="1152194"/>
                    <a:pt x="952500" y="1158240"/>
                  </a:cubicBezTo>
                  <a:cubicBezTo>
                    <a:pt x="965338" y="1159952"/>
                    <a:pt x="977857" y="1163543"/>
                    <a:pt x="990600" y="1165860"/>
                  </a:cubicBezTo>
                  <a:cubicBezTo>
                    <a:pt x="1005801" y="1168624"/>
                    <a:pt x="1020989" y="1171564"/>
                    <a:pt x="1036320" y="1173480"/>
                  </a:cubicBezTo>
                  <a:cubicBezTo>
                    <a:pt x="1061650" y="1176646"/>
                    <a:pt x="1087120" y="1178560"/>
                    <a:pt x="1112520" y="1181100"/>
                  </a:cubicBezTo>
                  <a:cubicBezTo>
                    <a:pt x="1136094" y="1188958"/>
                    <a:pt x="1154279" y="1196340"/>
                    <a:pt x="1181100" y="1196340"/>
                  </a:cubicBezTo>
                  <a:lnTo>
                    <a:pt x="1965960" y="1188720"/>
                  </a:lnTo>
                  <a:cubicBezTo>
                    <a:pt x="1989226" y="1179413"/>
                    <a:pt x="2026022" y="1163830"/>
                    <a:pt x="2049780" y="1158240"/>
                  </a:cubicBezTo>
                  <a:cubicBezTo>
                    <a:pt x="2077423" y="1151736"/>
                    <a:pt x="2105660" y="1148080"/>
                    <a:pt x="2133600" y="1143000"/>
                  </a:cubicBezTo>
                  <a:cubicBezTo>
                    <a:pt x="2219524" y="1108631"/>
                    <a:pt x="2183260" y="1119155"/>
                    <a:pt x="2240280" y="1104900"/>
                  </a:cubicBezTo>
                  <a:cubicBezTo>
                    <a:pt x="2252980" y="1097280"/>
                    <a:pt x="2266057" y="1090255"/>
                    <a:pt x="2278380" y="1082040"/>
                  </a:cubicBezTo>
                  <a:cubicBezTo>
                    <a:pt x="2288947" y="1074995"/>
                    <a:pt x="2297678" y="1065201"/>
                    <a:pt x="2308860" y="1059180"/>
                  </a:cubicBezTo>
                  <a:cubicBezTo>
                    <a:pt x="2330886" y="1047320"/>
                    <a:pt x="2355367" y="1040472"/>
                    <a:pt x="2377440" y="1028700"/>
                  </a:cubicBezTo>
                  <a:cubicBezTo>
                    <a:pt x="2440073" y="995296"/>
                    <a:pt x="2412542" y="997271"/>
                    <a:pt x="2476500" y="952500"/>
                  </a:cubicBezTo>
                  <a:cubicBezTo>
                    <a:pt x="2483080" y="947894"/>
                    <a:pt x="2491977" y="948044"/>
                    <a:pt x="2499360" y="944880"/>
                  </a:cubicBezTo>
                  <a:cubicBezTo>
                    <a:pt x="2509801" y="940405"/>
                    <a:pt x="2520207" y="935660"/>
                    <a:pt x="2529840" y="929640"/>
                  </a:cubicBezTo>
                  <a:cubicBezTo>
                    <a:pt x="2540610" y="922909"/>
                    <a:pt x="2549293" y="913081"/>
                    <a:pt x="2560320" y="906780"/>
                  </a:cubicBezTo>
                  <a:cubicBezTo>
                    <a:pt x="2567294" y="902795"/>
                    <a:pt x="2575996" y="902752"/>
                    <a:pt x="2583180" y="899160"/>
                  </a:cubicBezTo>
                  <a:cubicBezTo>
                    <a:pt x="2591371" y="895064"/>
                    <a:pt x="2598089" y="888464"/>
                    <a:pt x="2606040" y="883920"/>
                  </a:cubicBezTo>
                  <a:cubicBezTo>
                    <a:pt x="2615903" y="878284"/>
                    <a:pt x="2626657" y="874316"/>
                    <a:pt x="2636520" y="868680"/>
                  </a:cubicBezTo>
                  <a:cubicBezTo>
                    <a:pt x="2644471" y="864136"/>
                    <a:pt x="2651189" y="857536"/>
                    <a:pt x="2659380" y="853440"/>
                  </a:cubicBezTo>
                  <a:cubicBezTo>
                    <a:pt x="2698947" y="833656"/>
                    <a:pt x="2667713" y="860347"/>
                    <a:pt x="2697480" y="83058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14500" y="2987040"/>
              <a:ext cx="2538399" cy="1440180"/>
            </a:xfrm>
            <a:custGeom>
              <a:avLst/>
              <a:gdLst>
                <a:gd name="connsiteX0" fmla="*/ 0 w 2538399"/>
                <a:gd name="connsiteY0" fmla="*/ 0 h 1440180"/>
                <a:gd name="connsiteX1" fmla="*/ 7620 w 2538399"/>
                <a:gd name="connsiteY1" fmla="*/ 38100 h 1440180"/>
                <a:gd name="connsiteX2" fmla="*/ 30480 w 2538399"/>
                <a:gd name="connsiteY2" fmla="*/ 60960 h 1440180"/>
                <a:gd name="connsiteX3" fmla="*/ 99060 w 2538399"/>
                <a:gd name="connsiteY3" fmla="*/ 160020 h 1440180"/>
                <a:gd name="connsiteX4" fmla="*/ 137160 w 2538399"/>
                <a:gd name="connsiteY4" fmla="*/ 213360 h 1440180"/>
                <a:gd name="connsiteX5" fmla="*/ 182880 w 2538399"/>
                <a:gd name="connsiteY5" fmla="*/ 259080 h 1440180"/>
                <a:gd name="connsiteX6" fmla="*/ 190500 w 2538399"/>
                <a:gd name="connsiteY6" fmla="*/ 281940 h 1440180"/>
                <a:gd name="connsiteX7" fmla="*/ 213360 w 2538399"/>
                <a:gd name="connsiteY7" fmla="*/ 304800 h 1440180"/>
                <a:gd name="connsiteX8" fmla="*/ 236220 w 2538399"/>
                <a:gd name="connsiteY8" fmla="*/ 335280 h 1440180"/>
                <a:gd name="connsiteX9" fmla="*/ 289560 w 2538399"/>
                <a:gd name="connsiteY9" fmla="*/ 426720 h 1440180"/>
                <a:gd name="connsiteX10" fmla="*/ 312420 w 2538399"/>
                <a:gd name="connsiteY10" fmla="*/ 464820 h 1440180"/>
                <a:gd name="connsiteX11" fmla="*/ 358140 w 2538399"/>
                <a:gd name="connsiteY11" fmla="*/ 556260 h 1440180"/>
                <a:gd name="connsiteX12" fmla="*/ 381000 w 2538399"/>
                <a:gd name="connsiteY12" fmla="*/ 601980 h 1440180"/>
                <a:gd name="connsiteX13" fmla="*/ 403860 w 2538399"/>
                <a:gd name="connsiteY13" fmla="*/ 632460 h 1440180"/>
                <a:gd name="connsiteX14" fmla="*/ 441960 w 2538399"/>
                <a:gd name="connsiteY14" fmla="*/ 708660 h 1440180"/>
                <a:gd name="connsiteX15" fmla="*/ 449580 w 2538399"/>
                <a:gd name="connsiteY15" fmla="*/ 731520 h 1440180"/>
                <a:gd name="connsiteX16" fmla="*/ 464820 w 2538399"/>
                <a:gd name="connsiteY16" fmla="*/ 754380 h 1440180"/>
                <a:gd name="connsiteX17" fmla="*/ 472440 w 2538399"/>
                <a:gd name="connsiteY17" fmla="*/ 777240 h 1440180"/>
                <a:gd name="connsiteX18" fmla="*/ 533400 w 2538399"/>
                <a:gd name="connsiteY18" fmla="*/ 853440 h 1440180"/>
                <a:gd name="connsiteX19" fmla="*/ 556260 w 2538399"/>
                <a:gd name="connsiteY19" fmla="*/ 891540 h 1440180"/>
                <a:gd name="connsiteX20" fmla="*/ 571500 w 2538399"/>
                <a:gd name="connsiteY20" fmla="*/ 914400 h 1440180"/>
                <a:gd name="connsiteX21" fmla="*/ 609600 w 2538399"/>
                <a:gd name="connsiteY21" fmla="*/ 975360 h 1440180"/>
                <a:gd name="connsiteX22" fmla="*/ 632460 w 2538399"/>
                <a:gd name="connsiteY22" fmla="*/ 1021080 h 1440180"/>
                <a:gd name="connsiteX23" fmla="*/ 662940 w 2538399"/>
                <a:gd name="connsiteY23" fmla="*/ 1097280 h 1440180"/>
                <a:gd name="connsiteX24" fmla="*/ 678180 w 2538399"/>
                <a:gd name="connsiteY24" fmla="*/ 1135380 h 1440180"/>
                <a:gd name="connsiteX25" fmla="*/ 716280 w 2538399"/>
                <a:gd name="connsiteY25" fmla="*/ 1188720 h 1440180"/>
                <a:gd name="connsiteX26" fmla="*/ 723900 w 2538399"/>
                <a:gd name="connsiteY26" fmla="*/ 1211580 h 1440180"/>
                <a:gd name="connsiteX27" fmla="*/ 746760 w 2538399"/>
                <a:gd name="connsiteY27" fmla="*/ 1234440 h 1440180"/>
                <a:gd name="connsiteX28" fmla="*/ 784860 w 2538399"/>
                <a:gd name="connsiteY28" fmla="*/ 1272540 h 1440180"/>
                <a:gd name="connsiteX29" fmla="*/ 937260 w 2538399"/>
                <a:gd name="connsiteY29" fmla="*/ 1264920 h 1440180"/>
                <a:gd name="connsiteX30" fmla="*/ 960120 w 2538399"/>
                <a:gd name="connsiteY30" fmla="*/ 1257300 h 1440180"/>
                <a:gd name="connsiteX31" fmla="*/ 1013460 w 2538399"/>
                <a:gd name="connsiteY31" fmla="*/ 1226820 h 1440180"/>
                <a:gd name="connsiteX32" fmla="*/ 1036320 w 2538399"/>
                <a:gd name="connsiteY32" fmla="*/ 1219200 h 1440180"/>
                <a:gd name="connsiteX33" fmla="*/ 1082040 w 2538399"/>
                <a:gd name="connsiteY33" fmla="*/ 1196340 h 1440180"/>
                <a:gd name="connsiteX34" fmla="*/ 1127760 w 2538399"/>
                <a:gd name="connsiteY34" fmla="*/ 1158240 h 1440180"/>
                <a:gd name="connsiteX35" fmla="*/ 1150620 w 2538399"/>
                <a:gd name="connsiteY35" fmla="*/ 1150620 h 1440180"/>
                <a:gd name="connsiteX36" fmla="*/ 1173480 w 2538399"/>
                <a:gd name="connsiteY36" fmla="*/ 1135380 h 1440180"/>
                <a:gd name="connsiteX37" fmla="*/ 1257300 w 2538399"/>
                <a:gd name="connsiteY37" fmla="*/ 1112520 h 1440180"/>
                <a:gd name="connsiteX38" fmla="*/ 1363980 w 2538399"/>
                <a:gd name="connsiteY38" fmla="*/ 1120140 h 1440180"/>
                <a:gd name="connsiteX39" fmla="*/ 1409700 w 2538399"/>
                <a:gd name="connsiteY39" fmla="*/ 1143000 h 1440180"/>
                <a:gd name="connsiteX40" fmla="*/ 1432560 w 2538399"/>
                <a:gd name="connsiteY40" fmla="*/ 1150620 h 1440180"/>
                <a:gd name="connsiteX41" fmla="*/ 1485900 w 2538399"/>
                <a:gd name="connsiteY41" fmla="*/ 1196340 h 1440180"/>
                <a:gd name="connsiteX42" fmla="*/ 1501140 w 2538399"/>
                <a:gd name="connsiteY42" fmla="*/ 1219200 h 1440180"/>
                <a:gd name="connsiteX43" fmla="*/ 1539240 w 2538399"/>
                <a:gd name="connsiteY43" fmla="*/ 1272540 h 1440180"/>
                <a:gd name="connsiteX44" fmla="*/ 1562100 w 2538399"/>
                <a:gd name="connsiteY44" fmla="*/ 1310640 h 1440180"/>
                <a:gd name="connsiteX45" fmla="*/ 1569720 w 2538399"/>
                <a:gd name="connsiteY45" fmla="*/ 1333500 h 1440180"/>
                <a:gd name="connsiteX46" fmla="*/ 1592580 w 2538399"/>
                <a:gd name="connsiteY46" fmla="*/ 1363980 h 1440180"/>
                <a:gd name="connsiteX47" fmla="*/ 1600200 w 2538399"/>
                <a:gd name="connsiteY47" fmla="*/ 1386840 h 1440180"/>
                <a:gd name="connsiteX48" fmla="*/ 1684020 w 2538399"/>
                <a:gd name="connsiteY48" fmla="*/ 1440180 h 1440180"/>
                <a:gd name="connsiteX49" fmla="*/ 1866900 w 2538399"/>
                <a:gd name="connsiteY49" fmla="*/ 1424940 h 1440180"/>
                <a:gd name="connsiteX50" fmla="*/ 1897380 w 2538399"/>
                <a:gd name="connsiteY50" fmla="*/ 1409700 h 1440180"/>
                <a:gd name="connsiteX51" fmla="*/ 1958340 w 2538399"/>
                <a:gd name="connsiteY51" fmla="*/ 1371600 h 1440180"/>
                <a:gd name="connsiteX52" fmla="*/ 1981200 w 2538399"/>
                <a:gd name="connsiteY52" fmla="*/ 1356360 h 1440180"/>
                <a:gd name="connsiteX53" fmla="*/ 2011680 w 2538399"/>
                <a:gd name="connsiteY53" fmla="*/ 1325880 h 1440180"/>
                <a:gd name="connsiteX54" fmla="*/ 2080260 w 2538399"/>
                <a:gd name="connsiteY54" fmla="*/ 1272540 h 1440180"/>
                <a:gd name="connsiteX55" fmla="*/ 2095500 w 2538399"/>
                <a:gd name="connsiteY55" fmla="*/ 1249680 h 1440180"/>
                <a:gd name="connsiteX56" fmla="*/ 2133600 w 2538399"/>
                <a:gd name="connsiteY56" fmla="*/ 1226820 h 1440180"/>
                <a:gd name="connsiteX57" fmla="*/ 2194560 w 2538399"/>
                <a:gd name="connsiteY57" fmla="*/ 1165860 h 1440180"/>
                <a:gd name="connsiteX58" fmla="*/ 2217420 w 2538399"/>
                <a:gd name="connsiteY58" fmla="*/ 1143000 h 1440180"/>
                <a:gd name="connsiteX59" fmla="*/ 2286000 w 2538399"/>
                <a:gd name="connsiteY59" fmla="*/ 1059180 h 1440180"/>
                <a:gd name="connsiteX60" fmla="*/ 2369820 w 2538399"/>
                <a:gd name="connsiteY60" fmla="*/ 960120 h 1440180"/>
                <a:gd name="connsiteX61" fmla="*/ 2400300 w 2538399"/>
                <a:gd name="connsiteY61" fmla="*/ 929640 h 1440180"/>
                <a:gd name="connsiteX62" fmla="*/ 2468880 w 2538399"/>
                <a:gd name="connsiteY62" fmla="*/ 845820 h 1440180"/>
                <a:gd name="connsiteX63" fmla="*/ 2491740 w 2538399"/>
                <a:gd name="connsiteY63" fmla="*/ 815340 h 1440180"/>
                <a:gd name="connsiteX64" fmla="*/ 2537460 w 2538399"/>
                <a:gd name="connsiteY64" fmla="*/ 784860 h 1440180"/>
                <a:gd name="connsiteX65" fmla="*/ 2537460 w 2538399"/>
                <a:gd name="connsiteY65" fmla="*/ 777240 h 14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538399" h="1440180">
                  <a:moveTo>
                    <a:pt x="0" y="0"/>
                  </a:moveTo>
                  <a:cubicBezTo>
                    <a:pt x="2540" y="12700"/>
                    <a:pt x="1828" y="26516"/>
                    <a:pt x="7620" y="38100"/>
                  </a:cubicBezTo>
                  <a:cubicBezTo>
                    <a:pt x="12439" y="47739"/>
                    <a:pt x="23467" y="52778"/>
                    <a:pt x="30480" y="60960"/>
                  </a:cubicBezTo>
                  <a:cubicBezTo>
                    <a:pt x="50897" y="84780"/>
                    <a:pt x="87241" y="142829"/>
                    <a:pt x="99060" y="160020"/>
                  </a:cubicBezTo>
                  <a:cubicBezTo>
                    <a:pt x="111439" y="178025"/>
                    <a:pt x="121710" y="197910"/>
                    <a:pt x="137160" y="213360"/>
                  </a:cubicBezTo>
                  <a:lnTo>
                    <a:pt x="182880" y="259080"/>
                  </a:lnTo>
                  <a:cubicBezTo>
                    <a:pt x="185420" y="266700"/>
                    <a:pt x="186045" y="275257"/>
                    <a:pt x="190500" y="281940"/>
                  </a:cubicBezTo>
                  <a:cubicBezTo>
                    <a:pt x="196478" y="290906"/>
                    <a:pt x="206347" y="296618"/>
                    <a:pt x="213360" y="304800"/>
                  </a:cubicBezTo>
                  <a:cubicBezTo>
                    <a:pt x="221625" y="314443"/>
                    <a:pt x="229489" y="324510"/>
                    <a:pt x="236220" y="335280"/>
                  </a:cubicBezTo>
                  <a:cubicBezTo>
                    <a:pt x="254922" y="365203"/>
                    <a:pt x="271669" y="396305"/>
                    <a:pt x="289560" y="426720"/>
                  </a:cubicBezTo>
                  <a:cubicBezTo>
                    <a:pt x="297069" y="439486"/>
                    <a:pt x="305796" y="451573"/>
                    <a:pt x="312420" y="464820"/>
                  </a:cubicBezTo>
                  <a:lnTo>
                    <a:pt x="358140" y="556260"/>
                  </a:lnTo>
                  <a:cubicBezTo>
                    <a:pt x="365760" y="571500"/>
                    <a:pt x="370777" y="588349"/>
                    <a:pt x="381000" y="601980"/>
                  </a:cubicBezTo>
                  <a:cubicBezTo>
                    <a:pt x="388620" y="612140"/>
                    <a:pt x="397559" y="621433"/>
                    <a:pt x="403860" y="632460"/>
                  </a:cubicBezTo>
                  <a:cubicBezTo>
                    <a:pt x="417949" y="657116"/>
                    <a:pt x="430060" y="682876"/>
                    <a:pt x="441960" y="708660"/>
                  </a:cubicBezTo>
                  <a:cubicBezTo>
                    <a:pt x="445326" y="715953"/>
                    <a:pt x="445988" y="724336"/>
                    <a:pt x="449580" y="731520"/>
                  </a:cubicBezTo>
                  <a:cubicBezTo>
                    <a:pt x="453676" y="739711"/>
                    <a:pt x="460724" y="746189"/>
                    <a:pt x="464820" y="754380"/>
                  </a:cubicBezTo>
                  <a:cubicBezTo>
                    <a:pt x="468412" y="761564"/>
                    <a:pt x="467868" y="770636"/>
                    <a:pt x="472440" y="777240"/>
                  </a:cubicBezTo>
                  <a:cubicBezTo>
                    <a:pt x="490955" y="803984"/>
                    <a:pt x="516665" y="825548"/>
                    <a:pt x="533400" y="853440"/>
                  </a:cubicBezTo>
                  <a:cubicBezTo>
                    <a:pt x="541020" y="866140"/>
                    <a:pt x="548410" y="878981"/>
                    <a:pt x="556260" y="891540"/>
                  </a:cubicBezTo>
                  <a:cubicBezTo>
                    <a:pt x="561114" y="899306"/>
                    <a:pt x="566956" y="906449"/>
                    <a:pt x="571500" y="914400"/>
                  </a:cubicBezTo>
                  <a:cubicBezTo>
                    <a:pt x="604971" y="972975"/>
                    <a:pt x="565891" y="917082"/>
                    <a:pt x="609600" y="975360"/>
                  </a:cubicBezTo>
                  <a:cubicBezTo>
                    <a:pt x="633935" y="1048366"/>
                    <a:pt x="597008" y="944268"/>
                    <a:pt x="632460" y="1021080"/>
                  </a:cubicBezTo>
                  <a:cubicBezTo>
                    <a:pt x="643924" y="1045919"/>
                    <a:pt x="652780" y="1071880"/>
                    <a:pt x="662940" y="1097280"/>
                  </a:cubicBezTo>
                  <a:cubicBezTo>
                    <a:pt x="668020" y="1109980"/>
                    <a:pt x="669973" y="1124437"/>
                    <a:pt x="678180" y="1135380"/>
                  </a:cubicBezTo>
                  <a:cubicBezTo>
                    <a:pt x="683357" y="1142283"/>
                    <a:pt x="710709" y="1177578"/>
                    <a:pt x="716280" y="1188720"/>
                  </a:cubicBezTo>
                  <a:cubicBezTo>
                    <a:pt x="719872" y="1195904"/>
                    <a:pt x="719445" y="1204897"/>
                    <a:pt x="723900" y="1211580"/>
                  </a:cubicBezTo>
                  <a:cubicBezTo>
                    <a:pt x="729878" y="1220546"/>
                    <a:pt x="739861" y="1226161"/>
                    <a:pt x="746760" y="1234440"/>
                  </a:cubicBezTo>
                  <a:cubicBezTo>
                    <a:pt x="778510" y="1272540"/>
                    <a:pt x="742950" y="1244600"/>
                    <a:pt x="784860" y="1272540"/>
                  </a:cubicBezTo>
                  <a:cubicBezTo>
                    <a:pt x="835660" y="1270000"/>
                    <a:pt x="886588" y="1269326"/>
                    <a:pt x="937260" y="1264920"/>
                  </a:cubicBezTo>
                  <a:cubicBezTo>
                    <a:pt x="945262" y="1264224"/>
                    <a:pt x="952737" y="1260464"/>
                    <a:pt x="960120" y="1257300"/>
                  </a:cubicBezTo>
                  <a:cubicBezTo>
                    <a:pt x="1053634" y="1217223"/>
                    <a:pt x="936933" y="1265084"/>
                    <a:pt x="1013460" y="1226820"/>
                  </a:cubicBezTo>
                  <a:cubicBezTo>
                    <a:pt x="1020644" y="1223228"/>
                    <a:pt x="1029136" y="1222792"/>
                    <a:pt x="1036320" y="1219200"/>
                  </a:cubicBezTo>
                  <a:cubicBezTo>
                    <a:pt x="1095406" y="1189657"/>
                    <a:pt x="1024581" y="1215493"/>
                    <a:pt x="1082040" y="1196340"/>
                  </a:cubicBezTo>
                  <a:cubicBezTo>
                    <a:pt x="1098892" y="1179488"/>
                    <a:pt x="1106542" y="1168849"/>
                    <a:pt x="1127760" y="1158240"/>
                  </a:cubicBezTo>
                  <a:cubicBezTo>
                    <a:pt x="1134944" y="1154648"/>
                    <a:pt x="1143436" y="1154212"/>
                    <a:pt x="1150620" y="1150620"/>
                  </a:cubicBezTo>
                  <a:cubicBezTo>
                    <a:pt x="1158811" y="1146524"/>
                    <a:pt x="1165111" y="1139099"/>
                    <a:pt x="1173480" y="1135380"/>
                  </a:cubicBezTo>
                  <a:cubicBezTo>
                    <a:pt x="1205120" y="1121318"/>
                    <a:pt x="1224705" y="1119039"/>
                    <a:pt x="1257300" y="1112520"/>
                  </a:cubicBezTo>
                  <a:cubicBezTo>
                    <a:pt x="1292860" y="1115060"/>
                    <a:pt x="1328574" y="1115975"/>
                    <a:pt x="1363980" y="1120140"/>
                  </a:cubicBezTo>
                  <a:cubicBezTo>
                    <a:pt x="1389026" y="1123087"/>
                    <a:pt x="1387570" y="1131935"/>
                    <a:pt x="1409700" y="1143000"/>
                  </a:cubicBezTo>
                  <a:cubicBezTo>
                    <a:pt x="1416884" y="1146592"/>
                    <a:pt x="1424940" y="1148080"/>
                    <a:pt x="1432560" y="1150620"/>
                  </a:cubicBezTo>
                  <a:cubicBezTo>
                    <a:pt x="1454984" y="1167438"/>
                    <a:pt x="1468211" y="1175113"/>
                    <a:pt x="1485900" y="1196340"/>
                  </a:cubicBezTo>
                  <a:cubicBezTo>
                    <a:pt x="1491763" y="1203375"/>
                    <a:pt x="1495817" y="1211748"/>
                    <a:pt x="1501140" y="1219200"/>
                  </a:cubicBezTo>
                  <a:cubicBezTo>
                    <a:pt x="1523495" y="1250497"/>
                    <a:pt x="1521282" y="1243807"/>
                    <a:pt x="1539240" y="1272540"/>
                  </a:cubicBezTo>
                  <a:cubicBezTo>
                    <a:pt x="1547090" y="1285099"/>
                    <a:pt x="1555476" y="1297393"/>
                    <a:pt x="1562100" y="1310640"/>
                  </a:cubicBezTo>
                  <a:cubicBezTo>
                    <a:pt x="1565692" y="1317824"/>
                    <a:pt x="1565735" y="1326526"/>
                    <a:pt x="1569720" y="1333500"/>
                  </a:cubicBezTo>
                  <a:cubicBezTo>
                    <a:pt x="1576021" y="1344527"/>
                    <a:pt x="1584960" y="1353820"/>
                    <a:pt x="1592580" y="1363980"/>
                  </a:cubicBezTo>
                  <a:cubicBezTo>
                    <a:pt x="1595120" y="1371600"/>
                    <a:pt x="1595269" y="1380500"/>
                    <a:pt x="1600200" y="1386840"/>
                  </a:cubicBezTo>
                  <a:cubicBezTo>
                    <a:pt x="1640636" y="1438830"/>
                    <a:pt x="1633464" y="1430069"/>
                    <a:pt x="1684020" y="1440180"/>
                  </a:cubicBezTo>
                  <a:cubicBezTo>
                    <a:pt x="1744980" y="1435100"/>
                    <a:pt x="1806344" y="1433591"/>
                    <a:pt x="1866900" y="1424940"/>
                  </a:cubicBezTo>
                  <a:cubicBezTo>
                    <a:pt x="1878145" y="1423334"/>
                    <a:pt x="1887568" y="1415424"/>
                    <a:pt x="1897380" y="1409700"/>
                  </a:cubicBezTo>
                  <a:cubicBezTo>
                    <a:pt x="1918078" y="1397626"/>
                    <a:pt x="1938402" y="1384892"/>
                    <a:pt x="1958340" y="1371600"/>
                  </a:cubicBezTo>
                  <a:cubicBezTo>
                    <a:pt x="1965960" y="1366520"/>
                    <a:pt x="1974247" y="1362320"/>
                    <a:pt x="1981200" y="1356360"/>
                  </a:cubicBezTo>
                  <a:cubicBezTo>
                    <a:pt x="1992109" y="1347009"/>
                    <a:pt x="2000771" y="1335231"/>
                    <a:pt x="2011680" y="1325880"/>
                  </a:cubicBezTo>
                  <a:cubicBezTo>
                    <a:pt x="2075121" y="1271502"/>
                    <a:pt x="1975354" y="1377446"/>
                    <a:pt x="2080260" y="1272540"/>
                  </a:cubicBezTo>
                  <a:cubicBezTo>
                    <a:pt x="2086736" y="1266064"/>
                    <a:pt x="2088547" y="1255640"/>
                    <a:pt x="2095500" y="1249680"/>
                  </a:cubicBezTo>
                  <a:cubicBezTo>
                    <a:pt x="2106745" y="1240041"/>
                    <a:pt x="2122294" y="1236387"/>
                    <a:pt x="2133600" y="1226820"/>
                  </a:cubicBezTo>
                  <a:cubicBezTo>
                    <a:pt x="2155537" y="1208258"/>
                    <a:pt x="2174240" y="1186180"/>
                    <a:pt x="2194560" y="1165860"/>
                  </a:cubicBezTo>
                  <a:cubicBezTo>
                    <a:pt x="2202180" y="1158240"/>
                    <a:pt x="2211156" y="1151769"/>
                    <a:pt x="2217420" y="1143000"/>
                  </a:cubicBezTo>
                  <a:cubicBezTo>
                    <a:pt x="2298794" y="1029076"/>
                    <a:pt x="2217105" y="1137261"/>
                    <a:pt x="2286000" y="1059180"/>
                  </a:cubicBezTo>
                  <a:cubicBezTo>
                    <a:pt x="2314618" y="1026746"/>
                    <a:pt x="2341202" y="992554"/>
                    <a:pt x="2369820" y="960120"/>
                  </a:cubicBezTo>
                  <a:cubicBezTo>
                    <a:pt x="2379326" y="949346"/>
                    <a:pt x="2390890" y="940498"/>
                    <a:pt x="2400300" y="929640"/>
                  </a:cubicBezTo>
                  <a:cubicBezTo>
                    <a:pt x="2423943" y="902359"/>
                    <a:pt x="2446328" y="874010"/>
                    <a:pt x="2468880" y="845820"/>
                  </a:cubicBezTo>
                  <a:cubicBezTo>
                    <a:pt x="2476814" y="835903"/>
                    <a:pt x="2482760" y="824320"/>
                    <a:pt x="2491740" y="815340"/>
                  </a:cubicBezTo>
                  <a:cubicBezTo>
                    <a:pt x="2564666" y="742414"/>
                    <a:pt x="2471293" y="828971"/>
                    <a:pt x="2537460" y="784860"/>
                  </a:cubicBezTo>
                  <a:cubicBezTo>
                    <a:pt x="2539573" y="783451"/>
                    <a:pt x="2537460" y="779780"/>
                    <a:pt x="2537460" y="77724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17172" y="3145274"/>
              <a:ext cx="169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Floodplain zone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8276" y="4396781"/>
              <a:ext cx="1582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Estuarine zone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5994" y="5063769"/>
              <a:ext cx="1410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FF00"/>
                  </a:solidFill>
                </a:rPr>
                <a:t>Coastal front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6773" y="3757811"/>
              <a:ext cx="1400508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i="1" dirty="0" smtClean="0"/>
                <a:t>March salinity front</a:t>
              </a:r>
              <a:endParaRPr lang="en-GB" sz="11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6896" y="4946191"/>
              <a:ext cx="1572007" cy="2539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b="1" i="1" dirty="0" smtClean="0"/>
                <a:t>November salinity front</a:t>
              </a:r>
              <a:endParaRPr lang="en-GB" sz="105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3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Ecology: pressures on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Pressures:</a:t>
            </a:r>
          </a:p>
          <a:p>
            <a:pPr lvl="1"/>
            <a:r>
              <a:rPr lang="en-US" dirty="0" smtClean="0"/>
              <a:t>Intensification of rice farming practices, through inorganic </a:t>
            </a:r>
            <a:r>
              <a:rPr lang="en-US" dirty="0" err="1" smtClean="0"/>
              <a:t>fertilisers</a:t>
            </a:r>
            <a:r>
              <a:rPr lang="en-US" dirty="0" smtClean="0"/>
              <a:t>, herbicides and pesticides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of dry season water bodies for irrigation or recession planting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ost floodplain connectivity through roads and embankments, (including aquaculture pond embankments</a:t>
            </a:r>
          </a:p>
          <a:p>
            <a:pPr lvl="1"/>
            <a:r>
              <a:rPr lang="en-US" dirty="0" smtClean="0"/>
              <a:t>Natural resource degradation and decline in fisheries production</a:t>
            </a:r>
          </a:p>
          <a:p>
            <a:r>
              <a:rPr lang="en-US" dirty="0" smtClean="0"/>
              <a:t>Have triggered demands from small-scale fishers for sustainable resources co-management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0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and migratory species of commercial significance, </a:t>
            </a:r>
          </a:p>
          <a:p>
            <a:pPr lvl="1"/>
            <a:r>
              <a:rPr lang="en-US" dirty="0" smtClean="0"/>
              <a:t>Catfishes (</a:t>
            </a:r>
            <a:r>
              <a:rPr lang="en-US" i="1" dirty="0" smtClean="0"/>
              <a:t>Wallago </a:t>
            </a:r>
            <a:r>
              <a:rPr lang="en-US" i="1" dirty="0" err="1" smtClean="0"/>
              <a:t>attu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Pangasius</a:t>
            </a:r>
            <a:r>
              <a:rPr lang="en-US" dirty="0" smtClean="0"/>
              <a:t> species), </a:t>
            </a:r>
          </a:p>
          <a:p>
            <a:pPr lvl="1"/>
            <a:r>
              <a:rPr lang="en-US" dirty="0" smtClean="0"/>
              <a:t>Hilsa, </a:t>
            </a:r>
            <a:r>
              <a:rPr lang="en-US" i="1" dirty="0" err="1" smtClean="0"/>
              <a:t>Tenualosa</a:t>
            </a:r>
            <a:r>
              <a:rPr lang="en-US" i="1" dirty="0" smtClean="0"/>
              <a:t> </a:t>
            </a:r>
            <a:r>
              <a:rPr lang="en-US" i="1" dirty="0" err="1" smtClean="0"/>
              <a:t>ilisha</a:t>
            </a:r>
            <a:r>
              <a:rPr lang="en-US" i="1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anadromous- one of the </a:t>
            </a:r>
            <a:r>
              <a:rPr lang="en-US" dirty="0" err="1" smtClean="0"/>
              <a:t>Ayeyarwaddy’s</a:t>
            </a:r>
            <a:r>
              <a:rPr lang="en-US" dirty="0" smtClean="0"/>
              <a:t> most economically important fish species. </a:t>
            </a:r>
          </a:p>
          <a:p>
            <a:pPr lvl="1"/>
            <a:r>
              <a:rPr lang="en-US" i="1" dirty="0" err="1" smtClean="0"/>
              <a:t>Catla</a:t>
            </a:r>
            <a:r>
              <a:rPr lang="en-US" i="1" dirty="0" smtClean="0"/>
              <a:t> </a:t>
            </a:r>
            <a:r>
              <a:rPr lang="en-US" i="1" dirty="0" err="1" smtClean="0"/>
              <a:t>catla</a:t>
            </a:r>
            <a:r>
              <a:rPr lang="en-US" i="1" dirty="0" smtClean="0"/>
              <a:t>, </a:t>
            </a:r>
            <a:r>
              <a:rPr lang="en-US" i="1" dirty="0" err="1" smtClean="0"/>
              <a:t>Cirrhinus</a:t>
            </a:r>
            <a:r>
              <a:rPr lang="en-US" i="1" dirty="0" smtClean="0"/>
              <a:t> </a:t>
            </a:r>
            <a:r>
              <a:rPr lang="en-US" i="1" dirty="0" err="1" smtClean="0"/>
              <a:t>cirrhosus</a:t>
            </a:r>
            <a:r>
              <a:rPr lang="en-US" i="1" dirty="0" smtClean="0"/>
              <a:t>, </a:t>
            </a:r>
            <a:r>
              <a:rPr lang="en-US" i="1" dirty="0" err="1" smtClean="0"/>
              <a:t>Labeo</a:t>
            </a:r>
            <a:r>
              <a:rPr lang="en-US" i="1" dirty="0" smtClean="0"/>
              <a:t> </a:t>
            </a:r>
            <a:r>
              <a:rPr lang="en-US" i="1" dirty="0" err="1" smtClean="0"/>
              <a:t>calbasu</a:t>
            </a:r>
            <a:r>
              <a:rPr lang="en-US" i="1" dirty="0" smtClean="0"/>
              <a:t>, </a:t>
            </a:r>
            <a:r>
              <a:rPr lang="en-US" i="1" dirty="0" err="1" smtClean="0"/>
              <a:t>Lates</a:t>
            </a:r>
            <a:r>
              <a:rPr lang="en-US" i="1" dirty="0" smtClean="0"/>
              <a:t> </a:t>
            </a:r>
            <a:r>
              <a:rPr lang="en-US" i="1" dirty="0" err="1" smtClean="0"/>
              <a:t>calcarifer</a:t>
            </a:r>
            <a:r>
              <a:rPr lang="en-US" i="1" dirty="0" smtClean="0"/>
              <a:t>, </a:t>
            </a:r>
            <a:r>
              <a:rPr lang="en-US" i="1" dirty="0" err="1" smtClean="0"/>
              <a:t>Pangasius</a:t>
            </a:r>
            <a:r>
              <a:rPr lang="en-US" i="1" dirty="0" smtClean="0"/>
              <a:t> </a:t>
            </a:r>
            <a:r>
              <a:rPr lang="en-US" i="1" dirty="0" err="1" smtClean="0"/>
              <a:t>pangasius</a:t>
            </a:r>
            <a:r>
              <a:rPr lang="en-US" i="1" dirty="0" smtClean="0"/>
              <a:t>, Rita sp.,  </a:t>
            </a:r>
            <a:r>
              <a:rPr lang="en-US" i="1" dirty="0" err="1" smtClean="0"/>
              <a:t>Silonia</a:t>
            </a:r>
            <a:r>
              <a:rPr lang="en-US" i="1" dirty="0" smtClean="0"/>
              <a:t> </a:t>
            </a:r>
            <a:r>
              <a:rPr lang="en-US" i="1" dirty="0" err="1" smtClean="0"/>
              <a:t>silondia</a:t>
            </a:r>
            <a:r>
              <a:rPr lang="en-US" i="1" dirty="0" smtClean="0"/>
              <a:t>. Chana </a:t>
            </a:r>
            <a:r>
              <a:rPr lang="en-US" i="1" dirty="0" err="1" smtClean="0"/>
              <a:t>striata</a:t>
            </a:r>
            <a:r>
              <a:rPr lang="en-US" i="1" dirty="0" smtClean="0"/>
              <a:t>, and </a:t>
            </a:r>
            <a:r>
              <a:rPr lang="en-US" i="1" dirty="0" err="1" smtClean="0"/>
              <a:t>Clarias</a:t>
            </a:r>
            <a:r>
              <a:rPr lang="en-US" i="1" dirty="0" smtClean="0"/>
              <a:t> </a:t>
            </a:r>
            <a:r>
              <a:rPr lang="en-US" dirty="0" err="1" smtClean="0"/>
              <a:t>sp</a:t>
            </a:r>
            <a:endParaRPr lang="en-US" dirty="0" smtClean="0"/>
          </a:p>
          <a:p>
            <a:pPr lvl="1"/>
            <a:r>
              <a:rPr lang="en-US" dirty="0" smtClean="0"/>
              <a:t>Declining catches have triggered demands from small-scale fishers for sustainable resources co-management.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1488551"/>
            <a:ext cx="8047759" cy="753473"/>
          </a:xfrm>
        </p:spPr>
        <p:txBody>
          <a:bodyPr>
            <a:normAutofit/>
          </a:bodyPr>
          <a:lstStyle/>
          <a:p>
            <a:r>
              <a:rPr lang="en-US" dirty="0" smtClean="0"/>
              <a:t>Livelihood and economic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2331719"/>
            <a:ext cx="6161809" cy="41043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Delta fisheries exploited by large and small-scale fishers and farmers.</a:t>
            </a:r>
          </a:p>
          <a:p>
            <a:pPr lvl="1"/>
            <a:r>
              <a:rPr lang="en-US" dirty="0"/>
              <a:t>Many fishers are full-time and landless</a:t>
            </a:r>
          </a:p>
          <a:p>
            <a:pPr lvl="1"/>
            <a:r>
              <a:rPr lang="en-US" dirty="0"/>
              <a:t>Poverty rife in fishing communities</a:t>
            </a:r>
          </a:p>
          <a:p>
            <a:r>
              <a:rPr lang="en-US" dirty="0" smtClean="0"/>
              <a:t>Important generator of food, employment and wealth </a:t>
            </a:r>
          </a:p>
          <a:p>
            <a:pPr lvl="1"/>
            <a:r>
              <a:rPr lang="en-US" dirty="0" smtClean="0"/>
              <a:t>Domestic, regional &amp; export markets</a:t>
            </a:r>
          </a:p>
          <a:p>
            <a:r>
              <a:rPr lang="en-US" dirty="0" smtClean="0"/>
              <a:t>Processing of fish source of income for rural households</a:t>
            </a:r>
          </a:p>
          <a:p>
            <a:pPr lvl="1"/>
            <a:r>
              <a:rPr lang="en-US" dirty="0" smtClean="0"/>
              <a:t>Women play important roles </a:t>
            </a:r>
          </a:p>
          <a:p>
            <a:r>
              <a:rPr lang="en-US" dirty="0" smtClean="0"/>
              <a:t>Increasing calls from fishers for </a:t>
            </a:r>
          </a:p>
          <a:p>
            <a:pPr lvl="1"/>
            <a:r>
              <a:rPr lang="en-US" dirty="0" smtClean="0"/>
              <a:t>more equitable sharing of access to natural resources </a:t>
            </a:r>
          </a:p>
          <a:p>
            <a:pPr lvl="1"/>
            <a:r>
              <a:rPr lang="en-US" dirty="0" smtClean="0"/>
              <a:t>sustainable resources co-management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r="51563"/>
          <a:stretch/>
        </p:blipFill>
        <p:spPr bwMode="auto">
          <a:xfrm>
            <a:off x="6660573" y="2165205"/>
            <a:ext cx="2275610" cy="41628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601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Governance: fishery reforms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331719"/>
            <a:ext cx="7886700" cy="4104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Historically, fisheries governance focused on revenue generation</a:t>
            </a:r>
          </a:p>
          <a:p>
            <a:r>
              <a:rPr lang="en-US" dirty="0" smtClean="0"/>
              <a:t>Gradual reduction in small-scale fisher access to traditional fishing grounds</a:t>
            </a:r>
          </a:p>
          <a:p>
            <a:pPr lvl="1"/>
            <a:r>
              <a:rPr lang="en-US" dirty="0" smtClean="0"/>
              <a:t>Since 2012, freshwater fishery governance has steadily improved</a:t>
            </a:r>
          </a:p>
          <a:p>
            <a:pPr lvl="1"/>
            <a:r>
              <a:rPr lang="en-US" dirty="0" smtClean="0"/>
              <a:t>New laws and pro-poor policies introduced in several states and regions</a:t>
            </a:r>
          </a:p>
          <a:p>
            <a:pPr lvl="1"/>
            <a:r>
              <a:rPr lang="en-US" dirty="0" smtClean="0"/>
              <a:t>Following successful pilots, fisheries co-management being rolled-out </a:t>
            </a:r>
          </a:p>
          <a:p>
            <a:pPr lvl="1"/>
            <a:r>
              <a:rPr lang="en-US" dirty="0" smtClean="0"/>
              <a:t> Small-scale fisher access to fishing grounds is improving </a:t>
            </a:r>
          </a:p>
          <a:p>
            <a:r>
              <a:rPr lang="en-US" dirty="0" smtClean="0"/>
              <a:t>The integration of EAFm into this transitional process could</a:t>
            </a:r>
          </a:p>
          <a:p>
            <a:pPr lvl="1"/>
            <a:r>
              <a:rPr lang="en-US" dirty="0" smtClean="0"/>
              <a:t>strengthen community fisheries co-management capacity </a:t>
            </a:r>
          </a:p>
          <a:p>
            <a:pPr lvl="1"/>
            <a:r>
              <a:rPr lang="en-US" dirty="0" smtClean="0"/>
              <a:t>provide way for fisheries officers to engage effectively with community fisher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-105215"/>
            <a:ext cx="9144000" cy="153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243195" y="354915"/>
            <a:ext cx="8261350" cy="753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Timeline: 1905 - 2018</a:t>
            </a:r>
            <a:endParaRPr lang="en-US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</p:spPr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138831" y="1568518"/>
            <a:ext cx="8916015" cy="3713611"/>
            <a:chOff x="227985" y="2217893"/>
            <a:chExt cx="8916015" cy="3713611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4292924" y="4038736"/>
              <a:ext cx="12469" cy="489797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27985" y="2217893"/>
              <a:ext cx="8916015" cy="3704538"/>
              <a:chOff x="152786" y="1894469"/>
              <a:chExt cx="8916015" cy="370453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728866" y="3671223"/>
                <a:ext cx="1255142" cy="1919939"/>
                <a:chOff x="4467230" y="-74925"/>
                <a:chExt cx="1673522" cy="2215367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467230" y="1411572"/>
                  <a:ext cx="1673522" cy="7288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smtClean="0">
                      <a:solidFill>
                        <a:schemeClr val="tx1"/>
                      </a:solidFill>
                    </a:rPr>
                    <a:t>Quasi-socialist government</a:t>
                  </a:r>
                  <a:endParaRPr lang="en-US" sz="135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flipH="1" flipV="1">
                  <a:off x="5393430" y="-74925"/>
                  <a:ext cx="32223" cy="1488625"/>
                </a:xfrm>
                <a:prstGeom prst="straightConnector1">
                  <a:avLst/>
                </a:prstGeom>
                <a:ln w="57150"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152786" y="3103492"/>
                <a:ext cx="8916015" cy="673447"/>
                <a:chOff x="203715" y="2994991"/>
                <a:chExt cx="11888019" cy="897929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516835" y="2994991"/>
                  <a:ext cx="11184835" cy="569843"/>
                  <a:chOff x="516835" y="2994991"/>
                  <a:chExt cx="11184835" cy="569843"/>
                </a:xfrm>
              </p:grpSpPr>
              <p:cxnSp>
                <p:nvCxnSpPr>
                  <p:cNvPr id="3" name="Straight Connector 2"/>
                  <p:cNvCxnSpPr/>
                  <p:nvPr/>
                </p:nvCxnSpPr>
                <p:spPr>
                  <a:xfrm>
                    <a:off x="516835" y="3008243"/>
                    <a:ext cx="11184835" cy="53009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11701670" y="3034748"/>
                    <a:ext cx="0" cy="50358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7334629" y="3053356"/>
                    <a:ext cx="0" cy="50358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66657" y="2994991"/>
                    <a:ext cx="0" cy="50358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776524" y="3061252"/>
                    <a:ext cx="0" cy="50358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30087" y="2994991"/>
                    <a:ext cx="0" cy="50358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03715" y="3492811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1905</a:t>
                  </a:r>
                  <a:endParaRPr lang="en-US" sz="135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375298" y="3473796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2018</a:t>
                  </a:r>
                  <a:endParaRPr lang="en-US" sz="135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966944" y="3484915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2010</a:t>
                  </a:r>
                  <a:endParaRPr lang="en-US" sz="135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901397" y="3456280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1970</a:t>
                  </a:r>
                  <a:endParaRPr lang="en-US" sz="135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393132" y="3492811"/>
                  <a:ext cx="716436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1988</a:t>
                  </a:r>
                  <a:endParaRPr lang="en-US" sz="135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418716" y="1903667"/>
                <a:ext cx="1778923" cy="54665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accent1">
                        <a:lumMod val="50000"/>
                      </a:schemeClr>
                    </a:solidFill>
                  </a:rPr>
                  <a:t>Auction system for tenure rights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23515" y="1908880"/>
                <a:ext cx="1658951" cy="56504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Commons fishing grounds 75%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3280173" y="3821688"/>
                <a:ext cx="1290339" cy="1777319"/>
                <a:chOff x="5330245" y="1069019"/>
                <a:chExt cx="1720451" cy="2050798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330245" y="2381909"/>
                  <a:ext cx="1720451" cy="7379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>
                      <a:solidFill>
                        <a:schemeClr val="tx1"/>
                      </a:solidFill>
                    </a:rPr>
                    <a:t>Military  Government</a:t>
                  </a:r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 flipH="1" flipV="1">
                  <a:off x="5727807" y="1069019"/>
                  <a:ext cx="5397" cy="1326912"/>
                </a:xfrm>
                <a:prstGeom prst="straightConnector1">
                  <a:avLst/>
                </a:prstGeom>
                <a:ln w="57150">
                  <a:solidFill>
                    <a:schemeClr val="bg2">
                      <a:lumMod val="25000"/>
                    </a:schemeClr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Rectangle 58"/>
              <p:cNvSpPr/>
              <p:nvPr/>
            </p:nvSpPr>
            <p:spPr>
              <a:xfrm>
                <a:off x="5948994" y="1894469"/>
                <a:ext cx="2837657" cy="56504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Decentralization of  fishery  regulation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01516" y="4238022"/>
                <a:ext cx="1504095" cy="53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1991 Freshwater fishery act</a:t>
                </a:r>
                <a:endParaRPr lang="en-US" sz="135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6103426" y="2851402"/>
              <a:ext cx="2748025" cy="5199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chemeClr val="bg1"/>
                  </a:solidFill>
                </a:rPr>
                <a:t>Small-scale fishers demanding their  rights for fishing</a:t>
              </a:r>
              <a:endParaRPr lang="en-US" sz="1350" b="1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290739" y="3476612"/>
              <a:ext cx="0" cy="37768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003195" y="3800281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1991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56955" y="2217893"/>
              <a:ext cx="1658951" cy="56504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accent1">
                      <a:lumMod val="50000"/>
                    </a:schemeClr>
                  </a:solidFill>
                </a:rPr>
                <a:t>Privatization of  FW fishing grounds</a:t>
              </a:r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51895" y="5292000"/>
              <a:ext cx="1290339" cy="639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Elections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5559467" y="4025949"/>
              <a:ext cx="4048" cy="1264958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34224" y="3462351"/>
              <a:ext cx="0" cy="37768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758460" y="3786020"/>
              <a:ext cx="5373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2012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 flipV="1">
              <a:off x="6079644" y="3997607"/>
              <a:ext cx="12469" cy="489797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5690786" y="4504100"/>
              <a:ext cx="1651192" cy="6838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accent1">
                      <a:lumMod val="50000"/>
                    </a:schemeClr>
                  </a:solidFill>
                </a:rPr>
                <a:t>2012 </a:t>
              </a:r>
              <a:r>
                <a:rPr lang="en-US" sz="1350" dirty="0" err="1" smtClean="0">
                  <a:solidFill>
                    <a:schemeClr val="accent1">
                      <a:lumMod val="50000"/>
                    </a:schemeClr>
                  </a:solidFill>
                </a:rPr>
                <a:t>Ayerawaddy</a:t>
              </a:r>
              <a:r>
                <a:rPr lang="en-US" sz="1350" dirty="0" smtClean="0">
                  <a:solidFill>
                    <a:schemeClr val="accent1">
                      <a:lumMod val="50000"/>
                    </a:schemeClr>
                  </a:solidFill>
                </a:rPr>
                <a:t> Freshwater fishery Law</a:t>
              </a:r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5420" y="4529305"/>
              <a:ext cx="1383950" cy="1320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accent1">
                      <a:lumMod val="50000"/>
                    </a:schemeClr>
                  </a:solidFill>
                </a:rPr>
                <a:t>Regional  fishery laws for co-management and  SSF Rights</a:t>
              </a:r>
              <a:endParaRPr lang="en-US" sz="135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 flipV="1">
              <a:off x="8861850" y="3997607"/>
              <a:ext cx="12469" cy="489797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669306" y="5995728"/>
            <a:ext cx="345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Source: </a:t>
            </a:r>
            <a:r>
              <a:rPr lang="en-GB" sz="1400" dirty="0" smtClean="0"/>
              <a:t>NAG (2011)  Tender process  analysis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434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5244</TotalTime>
  <Words>1443</Words>
  <Application>Microsoft Office PowerPoint</Application>
  <PresentationFormat>On-screen Show (4:3)</PresentationFormat>
  <Paragraphs>173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Mangal</vt:lpstr>
      <vt:lpstr>MS Mincho</vt:lpstr>
      <vt:lpstr>Myriad Pro</vt:lpstr>
      <vt:lpstr>Symbol</vt:lpstr>
      <vt:lpstr>Wingdings</vt:lpstr>
      <vt:lpstr>Office Theme</vt:lpstr>
      <vt:lpstr>PowerPoint Presentation</vt:lpstr>
      <vt:lpstr>Session objectives</vt:lpstr>
      <vt:lpstr>Strengthening pro-poor fisheries Governance, Ayeyarwaddy Region, Myanmar</vt:lpstr>
      <vt:lpstr>Ecology: the delta ecosystem</vt:lpstr>
      <vt:lpstr>Ecology: pressures on the system</vt:lpstr>
      <vt:lpstr>Fisheries</vt:lpstr>
      <vt:lpstr>Livelihood and economic contribution</vt:lpstr>
      <vt:lpstr>Governance: fishery reforms</vt:lpstr>
      <vt:lpstr>PowerPoint Presentation</vt:lpstr>
      <vt:lpstr>Moving towards EAFm – 7 principles</vt:lpstr>
      <vt:lpstr>Moving towards EAFm – 7 principles (2)</vt:lpstr>
      <vt:lpstr>Strengthen the capacity to deliver </vt:lpstr>
      <vt:lpstr>Key messages of case study</vt:lpstr>
      <vt:lpstr>Activity 1: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149</cp:revision>
  <dcterms:created xsi:type="dcterms:W3CDTF">2018-07-03T11:34:35Z</dcterms:created>
  <dcterms:modified xsi:type="dcterms:W3CDTF">2020-01-13T10:34:53Z</dcterms:modified>
</cp:coreProperties>
</file>