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02" r:id="rId3"/>
    <p:sldId id="283" r:id="rId4"/>
    <p:sldId id="284" r:id="rId5"/>
    <p:sldId id="294" r:id="rId6"/>
    <p:sldId id="285" r:id="rId7"/>
    <p:sldId id="295" r:id="rId8"/>
    <p:sldId id="296" r:id="rId9"/>
    <p:sldId id="300" r:id="rId10"/>
    <p:sldId id="297" r:id="rId11"/>
    <p:sldId id="299" r:id="rId12"/>
    <p:sldId id="287" r:id="rId13"/>
    <p:sldId id="288" r:id="rId14"/>
    <p:sldId id="293" r:id="rId15"/>
    <p:sldId id="291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5" autoAdjust="0"/>
    <p:restoredTop sz="84135" autoAdjust="0"/>
  </p:normalViewPr>
  <p:slideViewPr>
    <p:cSldViewPr snapToGrid="0">
      <p:cViewPr varScale="1">
        <p:scale>
          <a:sx n="60" d="100"/>
          <a:sy n="60" d="100"/>
        </p:scale>
        <p:origin x="1205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1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13/01/2020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USA experience used here for 1st objective and to guide the 2</a:t>
            </a:r>
            <a:r>
              <a:rPr lang="en-US" altLang="en-US" baseline="30000" smtClean="0">
                <a:cs typeface="Arial" panose="020B0604020202020204" pitchFamily="34" charset="0"/>
              </a:rPr>
              <a:t>nd</a:t>
            </a:r>
            <a:r>
              <a:rPr lang="en-US" altLang="en-US" smtClean="0">
                <a:cs typeface="Arial" panose="020B0604020202020204" pitchFamily="34" charset="0"/>
              </a:rPr>
              <a:t> and 3</a:t>
            </a:r>
            <a:r>
              <a:rPr lang="en-US" altLang="en-US" baseline="30000" smtClean="0">
                <a:cs typeface="Arial" panose="020B0604020202020204" pitchFamily="34" charset="0"/>
              </a:rPr>
              <a:t>rd</a:t>
            </a:r>
            <a:r>
              <a:rPr lang="en-US" altLang="en-US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28FA2-0B2B-474B-AF1D-FCA7896A465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5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Self explanatory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6298D-69DC-4E83-901C-05A6C656F001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Myriad Pro" pitchFamily="34" charset="0"/>
              </a:rPr>
              <a:t>1. For 10 minutes, participants work </a:t>
            </a:r>
            <a:r>
              <a:rPr lang="en-AU" altLang="en-US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smtClean="0">
              <a:latin typeface="Myriad Pro" pitchFamily="34" charset="0"/>
            </a:endParaRPr>
          </a:p>
          <a:p>
            <a:r>
              <a:rPr lang="en-US" altLang="en-US" smtClean="0">
                <a:latin typeface="Myriad Pro" pitchFamily="34" charset="0"/>
              </a:rPr>
              <a:t>2. </a:t>
            </a: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smtClean="0">
                <a:latin typeface="Myriad Pro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3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1. Participants share initial ideas with </a:t>
            </a:r>
            <a:r>
              <a:rPr lang="en-US" altLang="en-US" dirty="0" err="1" smtClean="0"/>
              <a:t>neighbour</a:t>
            </a:r>
            <a:r>
              <a:rPr lang="en-US" altLang="en-US" dirty="0" smtClean="0"/>
              <a:t>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</a:t>
            </a:r>
            <a:r>
              <a:rPr lang="en-US" altLang="en-US" i="1" dirty="0" err="1" smtClean="0"/>
              <a:t>colour</a:t>
            </a:r>
            <a:r>
              <a:rPr lang="en-US" altLang="en-US" i="1" dirty="0" smtClean="0"/>
              <a:t>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Trainer sorts and keeps outputs for days 3 and 4 (see session plan).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3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75195"/>
            <a:ext cx="7772400" cy="9539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Strengthening </a:t>
            </a:r>
            <a:r>
              <a:rPr lang="en-US" dirty="0"/>
              <a:t>Community Fish Refuge &amp; Ricefield </a:t>
            </a:r>
            <a:r>
              <a:rPr lang="en-US" dirty="0" smtClean="0"/>
              <a:t>Fisheries, Cambodia </a:t>
            </a:r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" y="1891144"/>
            <a:ext cx="9144000" cy="45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Ecology: Threats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number of sources; </a:t>
            </a:r>
          </a:p>
          <a:p>
            <a:pPr lvl="1"/>
            <a:r>
              <a:rPr lang="en-US" smtClean="0"/>
              <a:t>increases in fishing pressure; </a:t>
            </a:r>
          </a:p>
          <a:p>
            <a:pPr lvl="1"/>
            <a:r>
              <a:rPr lang="en-US" smtClean="0"/>
              <a:t>agriculture intensification; </a:t>
            </a:r>
          </a:p>
          <a:p>
            <a:pPr lvl="1"/>
            <a:r>
              <a:rPr lang="en-US" smtClean="0"/>
              <a:t>modified ecosystems,</a:t>
            </a:r>
          </a:p>
          <a:p>
            <a:pPr lvl="1"/>
            <a:r>
              <a:rPr lang="en-US" smtClean="0"/>
              <a:t>loss of flooded forest and bush habitats; </a:t>
            </a:r>
          </a:p>
          <a:p>
            <a:pPr lvl="1"/>
            <a:r>
              <a:rPr lang="en-US" smtClean="0"/>
              <a:t>irrigation/road infrastructure development, creating obstructions to fish movement.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Livelihoods and </a:t>
            </a:r>
            <a:r>
              <a:rPr lang="en-US" dirty="0" smtClean="0"/>
              <a:t>socio-economics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Until </a:t>
            </a:r>
            <a:r>
              <a:rPr lang="en-US" sz="2400" dirty="0" smtClean="0"/>
              <a:t>1990’s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importance of </a:t>
            </a:r>
            <a:r>
              <a:rPr lang="en-US" sz="2400" dirty="0" err="1"/>
              <a:t>ricefield</a:t>
            </a:r>
            <a:r>
              <a:rPr lang="en-US" sz="2400" dirty="0"/>
              <a:t> fisheries to rice farming communities largely ignored 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governments, researchers and rural </a:t>
            </a:r>
            <a:r>
              <a:rPr lang="en-US" sz="2000" dirty="0" smtClean="0"/>
              <a:t>development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Produce </a:t>
            </a:r>
            <a:r>
              <a:rPr lang="en-US" sz="2400" dirty="0" smtClean="0"/>
              <a:t>by-passes conventional </a:t>
            </a:r>
            <a:r>
              <a:rPr lang="en-US" sz="2400" dirty="0"/>
              <a:t>value chains and markets 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smtClean="0"/>
              <a:t>= underestimation </a:t>
            </a:r>
            <a:r>
              <a:rPr lang="en-US" sz="2000" dirty="0"/>
              <a:t>of value and importance.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Studies in Cambodia from 1994 highlighted the importance of aquatic </a:t>
            </a:r>
            <a:r>
              <a:rPr lang="en-US" sz="2400" dirty="0" err="1"/>
              <a:t>ricefield</a:t>
            </a:r>
            <a:r>
              <a:rPr lang="en-US" sz="2400" dirty="0"/>
              <a:t> </a:t>
            </a:r>
            <a:r>
              <a:rPr lang="en-US" sz="2400" dirty="0" smtClean="0"/>
              <a:t>animals 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for nutrition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incomes, (particularly from trap ponds catches)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Generally, poorer households involved in </a:t>
            </a:r>
            <a:r>
              <a:rPr lang="en-US" sz="2400" dirty="0" err="1"/>
              <a:t>ricefield</a:t>
            </a:r>
            <a:r>
              <a:rPr lang="en-US" sz="2400" dirty="0"/>
              <a:t> fisheries, including landless households.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Women and children play major roles in fishing and processing.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1488551"/>
            <a:ext cx="8151668" cy="753473"/>
          </a:xfrm>
        </p:spPr>
        <p:txBody>
          <a:bodyPr/>
          <a:lstStyle/>
          <a:p>
            <a:r>
              <a:rPr lang="en-US" dirty="0" smtClean="0"/>
              <a:t>Governance: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2331719"/>
            <a:ext cx="4083627" cy="4104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Recognition of RFF contribution estimated for Cambodia fisheries statistics from 1999</a:t>
            </a:r>
          </a:p>
          <a:p>
            <a:r>
              <a:rPr lang="en-US" dirty="0" smtClean="0"/>
              <a:t>Trap pond excavation remains banned within Great Lake floodplain, between national highways 5 &amp; 6</a:t>
            </a:r>
          </a:p>
          <a:p>
            <a:r>
              <a:rPr lang="en-US" dirty="0" smtClean="0"/>
              <a:t>Policy target:  1 200 communes (75% of national total) to have sustainable community fish refuges by the end of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1547706"/>
            <a:ext cx="4453467" cy="43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40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94775"/>
            <a:ext cx="8143875" cy="753473"/>
          </a:xfrm>
        </p:spPr>
        <p:txBody>
          <a:bodyPr/>
          <a:lstStyle/>
          <a:p>
            <a:r>
              <a:rPr lang="en-US" dirty="0" smtClean="0"/>
              <a:t>Moving towards EAFm </a:t>
            </a:r>
            <a:r>
              <a:rPr lang="mr-IN" dirty="0" smtClean="0"/>
              <a:t>–</a:t>
            </a:r>
            <a:r>
              <a:rPr lang="en-US" dirty="0" smtClean="0"/>
              <a:t> 7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05594"/>
              </p:ext>
            </p:extLst>
          </p:nvPr>
        </p:nvGraphicFramePr>
        <p:xfrm>
          <a:off x="371475" y="1693717"/>
          <a:ext cx="8227165" cy="46491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3034"/>
                <a:gridCol w="6654131"/>
              </a:tblGrid>
              <a:tr h="8087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EAFm principle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How it is being implemented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802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Good Governance: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 err="1">
                          <a:effectLst/>
                        </a:rPr>
                        <a:t>Decentralised</a:t>
                      </a:r>
                      <a:r>
                        <a:rPr lang="en-US" sz="1800" dirty="0">
                          <a:effectLst/>
                        </a:rPr>
                        <a:t> governance to community level. 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Benefits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from fisheries </a:t>
                      </a:r>
                      <a:r>
                        <a:rPr lang="en-US" sz="1800" u="sng" dirty="0">
                          <a:effectLst/>
                        </a:rPr>
                        <a:t>spread more broadly</a:t>
                      </a:r>
                      <a:endParaRPr lang="en-GB" sz="2000" u="sng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802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Appropriate Scale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Zone </a:t>
                      </a:r>
                      <a:r>
                        <a:rPr lang="en-US" sz="1800" dirty="0" smtClean="0">
                          <a:effectLst/>
                        </a:rPr>
                        <a:t>of </a:t>
                      </a:r>
                      <a:r>
                        <a:rPr lang="en-US" sz="1800" dirty="0">
                          <a:effectLst/>
                        </a:rPr>
                        <a:t>influence used to </a:t>
                      </a:r>
                      <a:r>
                        <a:rPr lang="en-US" sz="1800" u="sng" dirty="0">
                          <a:effectLst/>
                        </a:rPr>
                        <a:t>scale community fisheries refuge </a:t>
                      </a:r>
                      <a:r>
                        <a:rPr lang="en-US" sz="1800" u="sng" dirty="0" smtClean="0">
                          <a:effectLst/>
                        </a:rPr>
                        <a:t>plans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Where </a:t>
                      </a:r>
                      <a:r>
                        <a:rPr lang="en-US" sz="1800" dirty="0">
                          <a:effectLst/>
                        </a:rPr>
                        <a:t>ZOI overlap, then appropriate scale can increase.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1117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Increased participation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Communities </a:t>
                      </a:r>
                      <a:r>
                        <a:rPr lang="en-US" sz="1800" u="sng" dirty="0">
                          <a:effectLst/>
                        </a:rPr>
                        <a:t>establish committees </a:t>
                      </a:r>
                      <a:r>
                        <a:rPr lang="en-US" sz="1800" dirty="0">
                          <a:effectLst/>
                        </a:rPr>
                        <a:t>for CFR </a:t>
                      </a:r>
                      <a:r>
                        <a:rPr lang="en-US" sz="1800" dirty="0" smtClean="0">
                          <a:effectLst/>
                        </a:rPr>
                        <a:t>management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u="sng" dirty="0" smtClean="0">
                          <a:effectLst/>
                        </a:rPr>
                        <a:t>Involvement </a:t>
                      </a:r>
                      <a:r>
                        <a:rPr lang="en-US" sz="1800" i="0" u="sng" dirty="0">
                          <a:effectLst/>
                        </a:rPr>
                        <a:t>of communities</a:t>
                      </a:r>
                      <a:r>
                        <a:rPr lang="en-US" sz="1800" dirty="0">
                          <a:effectLst/>
                        </a:rPr>
                        <a:t> in developing ricefield fisheries/refuge plans and monitoring impact of management measures.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1117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Multiple objectives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Most </a:t>
                      </a:r>
                      <a:r>
                        <a:rPr lang="en-US" sz="1800" u="sng" dirty="0">
                          <a:effectLst/>
                        </a:rPr>
                        <a:t>CFR are multi-purpose </a:t>
                      </a:r>
                      <a:r>
                        <a:rPr lang="en-US" sz="1800" u="sng" dirty="0" smtClean="0">
                          <a:effectLst/>
                        </a:rPr>
                        <a:t>resources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CFR </a:t>
                      </a:r>
                      <a:r>
                        <a:rPr lang="en-US" sz="1800" u="sng" dirty="0">
                          <a:effectLst/>
                        </a:rPr>
                        <a:t>plans include other community demands </a:t>
                      </a:r>
                      <a:r>
                        <a:rPr lang="en-US" sz="1800" dirty="0">
                          <a:effectLst/>
                        </a:rPr>
                        <a:t>such as irrigation, livestock watering, drinking water supply.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3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3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45541"/>
            <a:ext cx="8086725" cy="753473"/>
          </a:xfrm>
        </p:spPr>
        <p:txBody>
          <a:bodyPr/>
          <a:lstStyle/>
          <a:p>
            <a:r>
              <a:rPr lang="en-US" dirty="0" smtClean="0"/>
              <a:t>Moving towards </a:t>
            </a:r>
            <a:r>
              <a:rPr lang="en-US" dirty="0"/>
              <a:t>EAFm </a:t>
            </a:r>
            <a:r>
              <a:rPr lang="mr-IN" dirty="0"/>
              <a:t>–</a:t>
            </a:r>
            <a:r>
              <a:rPr lang="en-US" dirty="0"/>
              <a:t> 7 principles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54323"/>
              </p:ext>
            </p:extLst>
          </p:nvPr>
        </p:nvGraphicFramePr>
        <p:xfrm>
          <a:off x="458417" y="1365250"/>
          <a:ext cx="8227165" cy="45847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3034"/>
                <a:gridCol w="6654131"/>
              </a:tblGrid>
              <a:tr h="84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EAFm principle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How it is being implemented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1050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Cooperation and coordination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Communities CFR ZOI may overlap, creating </a:t>
                      </a:r>
                      <a:r>
                        <a:rPr lang="en-US" sz="1800" u="sng" dirty="0">
                          <a:effectLst/>
                        </a:rPr>
                        <a:t>opportunities for management cooperation </a:t>
                      </a:r>
                      <a:r>
                        <a:rPr lang="en-US" sz="1800" u="sng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1790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Adaptive Management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Communities </a:t>
                      </a:r>
                      <a:r>
                        <a:rPr lang="en-US" sz="1800" u="sng" dirty="0">
                          <a:effectLst/>
                        </a:rPr>
                        <a:t>adjust CFR plans </a:t>
                      </a:r>
                      <a:r>
                        <a:rPr lang="en-US" sz="1800" dirty="0">
                          <a:effectLst/>
                        </a:rPr>
                        <a:t>based on the prevailing monsoon conditions and on their experience during previous years.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>
                          <a:effectLst/>
                        </a:rPr>
                        <a:t>Annual meetings </a:t>
                      </a:r>
                      <a:r>
                        <a:rPr lang="en-US" sz="1800" dirty="0">
                          <a:effectLst/>
                        </a:rPr>
                        <a:t>held to agree/adjust management plans.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>
                          <a:effectLst/>
                        </a:rPr>
                        <a:t>Sharing of </a:t>
                      </a:r>
                      <a:r>
                        <a:rPr lang="en-US" sz="1800" u="sng" dirty="0" smtClean="0">
                          <a:effectLst/>
                        </a:rPr>
                        <a:t>experiences </a:t>
                      </a:r>
                      <a:r>
                        <a:rPr lang="en-US" sz="1800" dirty="0">
                          <a:effectLst/>
                        </a:rPr>
                        <a:t>between communities, encouraged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</a:tr>
              <a:tr h="89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Precautionary principle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246" marR="59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>
                          <a:effectLst/>
                        </a:rPr>
                        <a:t>No stocking of exotic </a:t>
                      </a:r>
                      <a:r>
                        <a:rPr lang="en-US" sz="1800" dirty="0">
                          <a:effectLst/>
                        </a:rPr>
                        <a:t>fish species.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dirty="0">
                          <a:effectLst/>
                        </a:rPr>
                        <a:t>Strict limitations </a:t>
                      </a:r>
                      <a:r>
                        <a:rPr lang="en-US" sz="1800" dirty="0">
                          <a:effectLst/>
                        </a:rPr>
                        <a:t>on adult fish taken from the CFR. </a:t>
                      </a:r>
                      <a:endParaRPr lang="en-GB" sz="2000" dirty="0">
                        <a:effectLst/>
                      </a:endParaRPr>
                    </a:p>
                  </a:txBody>
                  <a:tcPr marL="59246" marR="592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Strengthen the capacity to deliver.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significant capacity issues, at all levels to address. </a:t>
            </a:r>
          </a:p>
          <a:p>
            <a:pPr lvl="0"/>
            <a:r>
              <a:rPr lang="en-US" dirty="0" smtClean="0"/>
              <a:t>Scientific understanding of how ricefield fisheries systems operate </a:t>
            </a:r>
          </a:p>
          <a:p>
            <a:pPr lvl="1"/>
            <a:r>
              <a:rPr lang="en-US" dirty="0" smtClean="0"/>
              <a:t>in different locations </a:t>
            </a:r>
          </a:p>
          <a:p>
            <a:pPr lvl="1"/>
            <a:r>
              <a:rPr lang="en-US" dirty="0" smtClean="0"/>
              <a:t>in differing flooding inundation years</a:t>
            </a:r>
          </a:p>
          <a:p>
            <a:pPr lvl="0"/>
            <a:r>
              <a:rPr lang="en-US" dirty="0" smtClean="0"/>
              <a:t>Capacity of extension workers to be able to work comfortably with both the ecological and social complexity of RFF</a:t>
            </a:r>
          </a:p>
          <a:p>
            <a:pPr lvl="0"/>
            <a:r>
              <a:rPr lang="en-US" dirty="0" smtClean="0"/>
              <a:t>Capacity to effectively measure impact of RFF co-management interventions  </a:t>
            </a:r>
          </a:p>
          <a:p>
            <a:r>
              <a:rPr lang="en-US" dirty="0" smtClean="0"/>
              <a:t>Capacity of communities to organize themselves effectively; </a:t>
            </a:r>
          </a:p>
          <a:p>
            <a:pPr lvl="1"/>
            <a:r>
              <a:rPr lang="en-US" dirty="0" smtClean="0"/>
              <a:t>to develop meaningful CFR plans;</a:t>
            </a:r>
          </a:p>
          <a:p>
            <a:pPr lvl="1"/>
            <a:r>
              <a:rPr lang="en-US" dirty="0" smtClean="0"/>
              <a:t>Ensure co-management compliance within the community; </a:t>
            </a:r>
          </a:p>
          <a:p>
            <a:pPr lvl="1"/>
            <a:r>
              <a:rPr lang="en-US" dirty="0" smtClean="0"/>
              <a:t>and monitor their effectiveness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31089"/>
            <a:ext cx="9144000" cy="50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messages of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EAFM is a step by step process; apply lessons learned along the way </a:t>
            </a:r>
          </a:p>
          <a:p>
            <a:pPr lvl="1"/>
            <a:r>
              <a:rPr lang="en-US" dirty="0" smtClean="0"/>
              <a:t>increasing stakeholder engagement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roadening scale and scope of management</a:t>
            </a:r>
          </a:p>
          <a:p>
            <a:pPr lvl="1"/>
            <a:r>
              <a:rPr lang="en-US" dirty="0" smtClean="0"/>
              <a:t>built on  existing fisheries management</a:t>
            </a:r>
          </a:p>
          <a:p>
            <a:pPr lvl="1"/>
            <a:r>
              <a:rPr lang="en-US" dirty="0" smtClean="0"/>
              <a:t>strengthen governance</a:t>
            </a:r>
          </a:p>
          <a:p>
            <a:r>
              <a:rPr lang="en-US" dirty="0" smtClean="0"/>
              <a:t>Many fisheries in the world are doing EAFM in part; </a:t>
            </a:r>
          </a:p>
          <a:p>
            <a:r>
              <a:rPr lang="en-US" dirty="0" smtClean="0"/>
              <a:t>Each country is a different stage of the journey </a:t>
            </a:r>
          </a:p>
          <a:p>
            <a:endParaRPr lang="en-US" dirty="0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8637588" y="6519446"/>
            <a:ext cx="50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90ABC-71EA-46AC-A5F8-E34B2E770AF5}" type="slidenum">
              <a:rPr lang="en-US" altLang="en-US" sz="1600" b="1">
                <a:latin typeface="+mn-lt"/>
              </a:rPr>
              <a:pPr eaLnBrk="1" hangingPunct="1"/>
              <a:t>16</a:t>
            </a:fld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4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Activity 1: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r>
              <a:rPr lang="en-US" dirty="0" smtClean="0"/>
              <a:t>In groups, discuss and score where you think your COUNTRY is along the continuum 0-5 for that principle.</a:t>
            </a:r>
          </a:p>
          <a:p>
            <a:r>
              <a:rPr lang="en-US" dirty="0" smtClean="0"/>
              <a:t>Using the lines set out on the floor, one representative for each principle paces out their score while holding the card. 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4000" y="2331719"/>
            <a:ext cx="8623782" cy="410435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Myriad Pro"/>
              </a:rPr>
              <a:t>Identify the </a:t>
            </a:r>
            <a:r>
              <a:rPr lang="en-US" b="1" dirty="0">
                <a:cs typeface="Myriad Pro"/>
              </a:rPr>
              <a:t>challenges</a:t>
            </a:r>
            <a:r>
              <a:rPr lang="en-US" dirty="0">
                <a:cs typeface="Myriad Pro"/>
              </a:rPr>
              <a:t> your country might face in moving towards </a:t>
            </a:r>
            <a:r>
              <a:rPr lang="en-US" dirty="0" smtClean="0">
                <a:cs typeface="Myriad Pro"/>
              </a:rPr>
              <a:t>EAFM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challenge on a card. (</a:t>
            </a:r>
            <a:r>
              <a:rPr lang="en-US" b="1" dirty="0">
                <a:cs typeface="Myriad Pro"/>
              </a:rPr>
              <a:t>ONE</a:t>
            </a:r>
            <a:r>
              <a:rPr lang="en-US" dirty="0">
                <a:cs typeface="Myriad Pro"/>
              </a:rPr>
              <a:t> challenge per </a:t>
            </a:r>
            <a:r>
              <a:rPr lang="en-US" dirty="0" smtClean="0">
                <a:cs typeface="Myriad Pro"/>
              </a:rPr>
              <a:t>card)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Now </a:t>
            </a:r>
            <a:r>
              <a:rPr lang="en-US" dirty="0">
                <a:cs typeface="Myriad Pro"/>
              </a:rPr>
              <a:t>identify </a:t>
            </a:r>
            <a:r>
              <a:rPr lang="en-US" b="1" dirty="0">
                <a:cs typeface="Myriad Pro"/>
              </a:rPr>
              <a:t>opportunities</a:t>
            </a:r>
            <a:r>
              <a:rPr lang="en-US" dirty="0">
                <a:cs typeface="Myriad Pro"/>
              </a:rPr>
              <a:t>  your country  may have in moving towards EAFM (and in meeting the above challenges</a:t>
            </a:r>
            <a:r>
              <a:rPr lang="en-US" dirty="0" smtClean="0">
                <a:cs typeface="Myriad Pro"/>
              </a:rPr>
              <a:t>).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opportunity on a separate </a:t>
            </a:r>
            <a:r>
              <a:rPr lang="en-US" dirty="0" smtClean="0">
                <a:cs typeface="Myriad Pro"/>
              </a:rPr>
              <a:t>card</a:t>
            </a:r>
            <a:endParaRPr lang="en-US" dirty="0">
              <a:cs typeface="Myriad Pro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637588" y="1143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CEC3E-9C81-4A6A-A905-AE89DFC72B6F}" type="slidenum">
              <a:rPr lang="en-US" altLang="en-US">
                <a:solidFill>
                  <a:srgbClr val="000000"/>
                </a:solidFill>
                <a:latin typeface="Myriad Pro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468313" y="661988"/>
            <a:ext cx="9067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675688" y="6467475"/>
            <a:ext cx="50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3776F-0F1F-411C-B360-F26ED57B38CA}" type="slidenum">
              <a:rPr lang="en-US" altLang="en-US" sz="1400" b="1">
                <a:latin typeface="Myriad Pro" pitchFamily="34" charset="0"/>
              </a:rPr>
              <a:pPr eaLnBrk="1" hangingPunct="1"/>
              <a:t>2</a:t>
            </a:fld>
            <a:endParaRPr lang="en-US" altLang="en-US" sz="1400" b="1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331719"/>
            <a:ext cx="5688639" cy="38452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After this session you will be able to:</a:t>
            </a:r>
          </a:p>
          <a:p>
            <a:r>
              <a:rPr lang="en-US" dirty="0" smtClean="0"/>
              <a:t>Recognize </a:t>
            </a:r>
            <a:r>
              <a:rPr lang="en-US" smtClean="0"/>
              <a:t>how </a:t>
            </a:r>
            <a:r>
              <a:rPr lang="en-US" smtClean="0"/>
              <a:t>Cambodia </a:t>
            </a:r>
            <a:r>
              <a:rPr lang="en-US" dirty="0" smtClean="0"/>
              <a:t>has adopted EAFm principles and moved towards EAFm (case study)</a:t>
            </a:r>
          </a:p>
          <a:p>
            <a:r>
              <a:rPr lang="en-US" dirty="0" smtClean="0"/>
              <a:t>Determine where your country is at in moving towards EAFm</a:t>
            </a:r>
          </a:p>
          <a:p>
            <a:r>
              <a:rPr lang="en-US" dirty="0" smtClean="0"/>
              <a:t>Identify challenges your country faces in moving towards EAFm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1" name="Picture 4" descr="alt=&quot;cod_silhouette2.jpg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825" y="2671685"/>
            <a:ext cx="1574232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5942639" y="1400370"/>
            <a:ext cx="1498052" cy="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6147461" y="4885959"/>
            <a:ext cx="1576145" cy="6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321923" y="4222440"/>
            <a:ext cx="1026192" cy="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216607" y="2094973"/>
            <a:ext cx="978028" cy="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lt=&quot;cod_silhouette2.jpg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9" y="5632882"/>
            <a:ext cx="1607433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424" y="3386831"/>
            <a:ext cx="1460341" cy="726367"/>
          </a:xfrm>
          <a:prstGeom prst="rect">
            <a:avLst/>
          </a:prstGeom>
        </p:spPr>
      </p:pic>
      <p:sp>
        <p:nvSpPr>
          <p:cNvPr id="30" name="Content Placeholder 4"/>
          <p:cNvSpPr>
            <a:spLocks/>
          </p:cNvSpPr>
          <p:nvPr/>
        </p:nvSpPr>
        <p:spPr bwMode="auto">
          <a:xfrm>
            <a:off x="7565051" y="4266837"/>
            <a:ext cx="1617049" cy="53479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5. Cooperation   &amp; coordination</a:t>
            </a: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478744" y="3517733"/>
            <a:ext cx="1533438" cy="74910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4. Multiple objectives</a:t>
            </a:r>
          </a:p>
        </p:txBody>
      </p:sp>
      <p:sp>
        <p:nvSpPr>
          <p:cNvPr id="32" name="Content Placeholder 4"/>
          <p:cNvSpPr>
            <a:spLocks/>
          </p:cNvSpPr>
          <p:nvPr/>
        </p:nvSpPr>
        <p:spPr bwMode="auto">
          <a:xfrm>
            <a:off x="7531435" y="2169863"/>
            <a:ext cx="1480746" cy="436225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2. Appropriate scale</a:t>
            </a:r>
          </a:p>
        </p:txBody>
      </p:sp>
      <p:sp>
        <p:nvSpPr>
          <p:cNvPr id="33" name="Content Placeholder 4"/>
          <p:cNvSpPr>
            <a:spLocks/>
          </p:cNvSpPr>
          <p:nvPr/>
        </p:nvSpPr>
        <p:spPr bwMode="auto">
          <a:xfrm>
            <a:off x="7478743" y="2800260"/>
            <a:ext cx="1964005" cy="47325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3. Increased participation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7585969" y="5675037"/>
            <a:ext cx="2103238" cy="512756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7. Precautionary approach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7502988" y="1458995"/>
            <a:ext cx="1641012" cy="448117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+mn-lt"/>
              </a:rPr>
              <a:t>1. Good governance</a:t>
            </a: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7613057" y="4888715"/>
            <a:ext cx="2005788" cy="64736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6.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198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868"/>
            <a:ext cx="9144000" cy="145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39" y="321300"/>
            <a:ext cx="8734521" cy="75347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Cambodia</a:t>
            </a:r>
            <a:r>
              <a:rPr lang="en-US" sz="2800" dirty="0"/>
              <a:t>:</a:t>
            </a:r>
            <a:r>
              <a:rPr lang="en-US" sz="2800" dirty="0" smtClean="0"/>
              <a:t> Strengthening Community Fish Refuge &amp; Ricefield Fisheries Co-management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1662545"/>
            <a:ext cx="5382490" cy="4615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 session will discuss </a:t>
            </a:r>
          </a:p>
          <a:p>
            <a:r>
              <a:rPr lang="en-US" dirty="0" smtClean="0"/>
              <a:t>The emergence of community fisheries refuge (CFR) and ricefield fisheries co-management in Cambodia as an example of EAFm.</a:t>
            </a:r>
          </a:p>
          <a:p>
            <a:r>
              <a:rPr lang="en-US" dirty="0" smtClean="0"/>
              <a:t>How Government policies have changed to incorporate RFF</a:t>
            </a:r>
          </a:p>
          <a:p>
            <a:r>
              <a:rPr lang="en-US" dirty="0" smtClean="0"/>
              <a:t>The important roles that INGOs have played.</a:t>
            </a:r>
          </a:p>
          <a:p>
            <a:r>
              <a:rPr lang="en-US" dirty="0" smtClean="0"/>
              <a:t>Opportunities for strengthening RFF and CFR co-management using EAF principles.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6"/>
          <a:stretch/>
        </p:blipFill>
        <p:spPr>
          <a:xfrm>
            <a:off x="5738860" y="1773110"/>
            <a:ext cx="3200400" cy="38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Ecology: Cambodian ricefield fishery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During the monsoon season, rain-fed and deep-water rice-ecosystems cover about 1.8 million hectares in Cambodia </a:t>
            </a:r>
          </a:p>
          <a:p>
            <a:r>
              <a:rPr lang="en-US" smtClean="0"/>
              <a:t>In Cambodia, many rural farming families are engaged in small-scale fishing in and around rice fields.</a:t>
            </a:r>
          </a:p>
          <a:p>
            <a:r>
              <a:rPr lang="en-US" smtClean="0"/>
              <a:t>A practice that is probably as old as rice farming itself.</a:t>
            </a:r>
          </a:p>
          <a:p>
            <a:r>
              <a:rPr lang="en-US" smtClean="0"/>
              <a:t>For many decades the science of ricefield fisheries ‘fell between two stools’- capture fisheries &amp; aquaculture,</a:t>
            </a:r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639291"/>
            <a:ext cx="7886700" cy="3537671"/>
          </a:xfrm>
        </p:spPr>
        <p:txBody>
          <a:bodyPr/>
          <a:lstStyle/>
          <a:p>
            <a:r>
              <a:rPr lang="en-US" dirty="0"/>
              <a:t>The movement of wild fish between flooded areas is thought to play an important part in the overall productivity of the </a:t>
            </a:r>
            <a:r>
              <a:rPr lang="en-US" dirty="0" err="1"/>
              <a:t>ricefield</a:t>
            </a:r>
            <a:r>
              <a:rPr lang="en-US" dirty="0"/>
              <a:t> fisheries.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roductive </a:t>
            </a:r>
            <a:r>
              <a:rPr lang="en-US" dirty="0"/>
              <a:t>CFR/RFF </a:t>
            </a:r>
            <a:r>
              <a:rPr lang="en-US" dirty="0" smtClean="0"/>
              <a:t>systems </a:t>
            </a:r>
            <a:r>
              <a:rPr lang="en-US" dirty="0"/>
              <a:t>should </a:t>
            </a:r>
            <a:r>
              <a:rPr lang="en-US" dirty="0" smtClean="0"/>
              <a:t>contain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ry season refuge areas, </a:t>
            </a:r>
          </a:p>
          <a:p>
            <a:pPr lvl="1"/>
            <a:r>
              <a:rPr lang="en-US" dirty="0" smtClean="0"/>
              <a:t>Channels for out-migration and back-migrations of fish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ice fields and adjacent water areas.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7151"/>
            <a:ext cx="7886700" cy="753473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Ecology: Cambodian ricefield fishery </a:t>
            </a:r>
            <a:r>
              <a:rPr lang="en-US" dirty="0" smtClean="0"/>
              <a:t>system </a:t>
            </a:r>
            <a:r>
              <a:rPr lang="en-US" i="1" dirty="0" smtClean="0"/>
              <a:t>(cont.)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318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7868"/>
            <a:ext cx="9144000" cy="141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150917" y="995026"/>
            <a:ext cx="4646659" cy="111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DRY  SEASON  REFUGE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8376" y="4694642"/>
            <a:ext cx="7210679" cy="16132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RICEFIELDS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882134" y="1881963"/>
            <a:ext cx="1090106" cy="32580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266" y="6492875"/>
            <a:ext cx="669798" cy="365125"/>
          </a:xfrm>
        </p:spPr>
        <p:txBody>
          <a:bodyPr/>
          <a:lstStyle/>
          <a:p>
            <a:fld id="{9C9FB744-6D96-42AD-8134-B53D5656793E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9569" y="122612"/>
            <a:ext cx="7886700" cy="753473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Ecology: </a:t>
            </a:r>
            <a:r>
              <a:rPr lang="en-US" dirty="0" smtClean="0"/>
              <a:t>How ricefield </a:t>
            </a:r>
            <a:r>
              <a:rPr lang="en-US" dirty="0"/>
              <a:t>fishery </a:t>
            </a:r>
            <a:r>
              <a:rPr lang="en-GB" dirty="0" smtClean="0"/>
              <a:t>refuges work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49569" y="3233194"/>
            <a:ext cx="1757680" cy="5556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Migration  mortalities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32356" y="3916961"/>
            <a:ext cx="1879600" cy="6171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Traps in migration paths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512804" y="2351029"/>
            <a:ext cx="2841777" cy="6573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Out-migration  of broodstock and  juveniles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76163" y="2226254"/>
            <a:ext cx="1879600" cy="6171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Traps in migration paths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4765" y="4050321"/>
            <a:ext cx="1879600" cy="544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Trap ponds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12804" y="5279014"/>
            <a:ext cx="3185372" cy="9422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Large increase in  biomass of fish and other aquatic  animals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5224151" y="5265566"/>
            <a:ext cx="3078480" cy="9422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Fishing  and foraging in ricefields and surrounding  water bodies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6951984" y="1161515"/>
            <a:ext cx="1757680" cy="555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Fishing in refuge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10-Point Star 23"/>
          <p:cNvSpPr/>
          <p:nvPr/>
        </p:nvSpPr>
        <p:spPr>
          <a:xfrm>
            <a:off x="474040" y="1494661"/>
            <a:ext cx="1560419" cy="1272226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Early  wet season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2034459" y="4020105"/>
            <a:ext cx="1121123" cy="35211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Arrow 26"/>
          <p:cNvSpPr/>
          <p:nvPr/>
        </p:nvSpPr>
        <p:spPr>
          <a:xfrm>
            <a:off x="2034459" y="3377721"/>
            <a:ext cx="1126654" cy="326338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0800000">
            <a:off x="5568947" y="1729492"/>
            <a:ext cx="1090106" cy="325925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Arrow 28"/>
          <p:cNvSpPr/>
          <p:nvPr/>
        </p:nvSpPr>
        <p:spPr>
          <a:xfrm rot="10800000">
            <a:off x="6203336" y="4158480"/>
            <a:ext cx="1294744" cy="41252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Arrow 29"/>
          <p:cNvSpPr/>
          <p:nvPr/>
        </p:nvSpPr>
        <p:spPr>
          <a:xfrm rot="10800000">
            <a:off x="6225724" y="2403948"/>
            <a:ext cx="1164544" cy="334389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>
            <a:off x="6107948" y="1302361"/>
            <a:ext cx="1010196" cy="32633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139242" y="3031186"/>
            <a:ext cx="1937411" cy="502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Back-migration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10-Point Star 31"/>
          <p:cNvSpPr/>
          <p:nvPr/>
        </p:nvSpPr>
        <p:spPr>
          <a:xfrm>
            <a:off x="6935092" y="3008085"/>
            <a:ext cx="1367539" cy="1044183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End of   </a:t>
            </a:r>
            <a:r>
              <a:rPr lang="en-GB" b="1" dirty="0">
                <a:solidFill>
                  <a:schemeClr val="tx1"/>
                </a:solidFill>
              </a:rPr>
              <a:t>wet season</a:t>
            </a:r>
          </a:p>
        </p:txBody>
      </p:sp>
    </p:spTree>
    <p:extLst>
      <p:ext uri="{BB962C8B-B14F-4D97-AF65-F5344CB8AC3E}">
        <p14:creationId xmlns:p14="http://schemas.microsoft.com/office/powerpoint/2010/main" val="332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73"/>
            <a:ext cx="9144000" cy="6467726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186621" y="117921"/>
            <a:ext cx="5653070" cy="588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Fisheries: in ricefield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6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7" y="1353469"/>
            <a:ext cx="7886700" cy="753473"/>
          </a:xfrm>
        </p:spPr>
        <p:txBody>
          <a:bodyPr/>
          <a:lstStyle/>
          <a:p>
            <a:r>
              <a:rPr lang="en-US" dirty="0" smtClean="0"/>
              <a:t>Fisheries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5637" y="2106942"/>
            <a:ext cx="4094018" cy="40700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Predominantly air breathing (black) fish such as snakehead and </a:t>
            </a:r>
            <a:r>
              <a:rPr lang="en-US" dirty="0" err="1" smtClean="0"/>
              <a:t>clarias</a:t>
            </a:r>
            <a:r>
              <a:rPr lang="en-US" dirty="0" smtClean="0"/>
              <a:t> catfish</a:t>
            </a:r>
          </a:p>
          <a:p>
            <a:r>
              <a:rPr lang="en-US" dirty="0" smtClean="0"/>
              <a:t>Some smaller fish e.g. </a:t>
            </a:r>
            <a:r>
              <a:rPr lang="en-US" i="1" dirty="0" err="1" smtClean="0"/>
              <a:t>Rasbora</a:t>
            </a:r>
            <a:r>
              <a:rPr lang="en-US" i="1" dirty="0" smtClean="0"/>
              <a:t> </a:t>
            </a:r>
            <a:r>
              <a:rPr lang="en-US" dirty="0" smtClean="0"/>
              <a:t>sp., </a:t>
            </a:r>
            <a:r>
              <a:rPr lang="en-US" i="1" dirty="0" err="1" smtClean="0"/>
              <a:t>Trichogaster</a:t>
            </a:r>
            <a:r>
              <a:rPr lang="en-US" dirty="0" smtClean="0"/>
              <a:t> sp.</a:t>
            </a:r>
          </a:p>
          <a:p>
            <a:r>
              <a:rPr lang="en-US" dirty="0" smtClean="0"/>
              <a:t>Other aquatic </a:t>
            </a:r>
            <a:r>
              <a:rPr lang="en-US" dirty="0"/>
              <a:t>animals form important parts of the ‘</a:t>
            </a:r>
            <a:r>
              <a:rPr lang="en-US" dirty="0" smtClean="0"/>
              <a:t>fishery</a:t>
            </a:r>
          </a:p>
          <a:p>
            <a:r>
              <a:rPr lang="en-US" dirty="0" smtClean="0"/>
              <a:t>e.g. crabs, shrimps, frogs, </a:t>
            </a:r>
            <a:r>
              <a:rPr lang="en-US" dirty="0" err="1" smtClean="0"/>
              <a:t>molluscs</a:t>
            </a:r>
            <a:r>
              <a:rPr lang="en-US" dirty="0" smtClean="0"/>
              <a:t> and aquatic insects,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1168"/>
          <a:stretch/>
        </p:blipFill>
        <p:spPr>
          <a:xfrm>
            <a:off x="4477650" y="2660074"/>
            <a:ext cx="4577196" cy="26770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5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-41564"/>
            <a:ext cx="9144000" cy="145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85" name="Group 84"/>
          <p:cNvGrpSpPr/>
          <p:nvPr/>
        </p:nvGrpSpPr>
        <p:grpSpPr>
          <a:xfrm>
            <a:off x="178075" y="992651"/>
            <a:ext cx="8747717" cy="4877830"/>
            <a:chOff x="136511" y="1470636"/>
            <a:chExt cx="8747717" cy="4877830"/>
          </a:xfrm>
        </p:grpSpPr>
        <p:grpSp>
          <p:nvGrpSpPr>
            <p:cNvPr id="48" name="Group 47"/>
            <p:cNvGrpSpPr/>
            <p:nvPr/>
          </p:nvGrpSpPr>
          <p:grpSpPr>
            <a:xfrm>
              <a:off x="136511" y="2053375"/>
              <a:ext cx="1849950" cy="1199827"/>
              <a:chOff x="134713" y="1470636"/>
              <a:chExt cx="1849950" cy="119982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34713" y="1470636"/>
                <a:ext cx="1849950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First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study </a:t>
                </a:r>
                <a:r>
                  <a:rPr lang="en-US" sz="1400" dirty="0">
                    <a:solidFill>
                      <a:schemeClr val="tx1"/>
                    </a:solidFill>
                  </a:rPr>
                  <a:t>of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ricefield fisheries (RFF)</a:t>
                </a:r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987053" y="2017289"/>
                <a:ext cx="9939" cy="653174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779316" y="3257762"/>
              <a:ext cx="6717089" cy="677484"/>
              <a:chOff x="779316" y="3527928"/>
              <a:chExt cx="6717089" cy="67748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79316" y="3527928"/>
                <a:ext cx="652743" cy="651720"/>
                <a:chOff x="779316" y="2644699"/>
                <a:chExt cx="652743" cy="65172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779316" y="2927087"/>
                  <a:ext cx="65274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1980</a:t>
                  </a:r>
                  <a:endParaRPr lang="en-GB" b="1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105688" y="2644699"/>
                  <a:ext cx="0" cy="29355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3545184" y="3553692"/>
                <a:ext cx="652743" cy="651720"/>
                <a:chOff x="779316" y="2644699"/>
                <a:chExt cx="652743" cy="651720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779316" y="2927087"/>
                  <a:ext cx="65274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1990</a:t>
                  </a:r>
                  <a:endParaRPr lang="en-GB" b="1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105688" y="2644699"/>
                  <a:ext cx="0" cy="29355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5984680" y="3553692"/>
                <a:ext cx="652743" cy="651720"/>
                <a:chOff x="779316" y="2644699"/>
                <a:chExt cx="652743" cy="65172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779316" y="2927087"/>
                  <a:ext cx="65274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2000</a:t>
                  </a:r>
                  <a:endParaRPr lang="en-GB" b="1" dirty="0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105688" y="2644699"/>
                  <a:ext cx="0" cy="29355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779316" y="3554998"/>
                <a:ext cx="6717089" cy="0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7475627" y="3301008"/>
              <a:ext cx="10389" cy="1722502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3190009" y="5023510"/>
              <a:ext cx="4327180" cy="714288"/>
              <a:chOff x="3198118" y="4361801"/>
              <a:chExt cx="4327180" cy="71428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126689" y="4424369"/>
                <a:ext cx="652743" cy="651720"/>
                <a:chOff x="779316" y="2644699"/>
                <a:chExt cx="652743" cy="65172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79316" y="2927087"/>
                  <a:ext cx="65274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2010</a:t>
                  </a:r>
                  <a:endParaRPr lang="en-GB" b="1" dirty="0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105688" y="2644699"/>
                  <a:ext cx="0" cy="29355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3198118" y="4361801"/>
                <a:ext cx="4327180" cy="29237"/>
              </a:xfrm>
              <a:prstGeom prst="line">
                <a:avLst/>
              </a:prstGeom>
              <a:ln w="762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3660580" y="4416802"/>
                <a:ext cx="652743" cy="651720"/>
                <a:chOff x="779316" y="2644699"/>
                <a:chExt cx="652743" cy="651720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779316" y="2927087"/>
                  <a:ext cx="65274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2020</a:t>
                  </a:r>
                  <a:endParaRPr lang="en-GB" b="1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105688" y="2644699"/>
                  <a:ext cx="0" cy="29355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555091" y="1470636"/>
              <a:ext cx="2706196" cy="1800609"/>
              <a:chOff x="-413411" y="1470636"/>
              <a:chExt cx="2706196" cy="18006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-413411" y="1470636"/>
                <a:ext cx="2706196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Royal Decree on Guidelines on Cambodia’s community fisheries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987053" y="1998395"/>
                <a:ext cx="9939" cy="1272850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92682" y="3304440"/>
              <a:ext cx="2334007" cy="1269955"/>
              <a:chOff x="-41222" y="747334"/>
              <a:chExt cx="2334007" cy="126995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-41222" y="1470636"/>
                <a:ext cx="2334007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First community fish refuge pilots (CFR) –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Svey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Rieng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1143917" y="747334"/>
                <a:ext cx="16910" cy="70246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566555" y="2211737"/>
              <a:ext cx="2282101" cy="1046025"/>
              <a:chOff x="-956390" y="1470597"/>
              <a:chExt cx="2282101" cy="104602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-956390" y="1470597"/>
                <a:ext cx="2282101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AIT Outreach/DOF studies highlight importance of RFF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H="1">
                <a:off x="1114171" y="2025005"/>
                <a:ext cx="1176" cy="491617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5943227" y="2199699"/>
              <a:ext cx="2244810" cy="1064529"/>
              <a:chOff x="930709" y="1452093"/>
              <a:chExt cx="2244810" cy="106452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30709" y="1452093"/>
                <a:ext cx="2244810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RFF recognized in national fisheries statistics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>
                <a:off x="1114171" y="2025005"/>
                <a:ext cx="1176" cy="491617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6413780" y="3290487"/>
              <a:ext cx="2470448" cy="1283907"/>
              <a:chOff x="820213" y="747334"/>
              <a:chExt cx="2470448" cy="128390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20213" y="1484588"/>
                <a:ext cx="2470448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&gt;0.5m hectares  private fishing lots transferred to public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1143917" y="747334"/>
                <a:ext cx="16910" cy="70246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4536926" y="5078511"/>
              <a:ext cx="1788767" cy="1269955"/>
              <a:chOff x="235434" y="747334"/>
              <a:chExt cx="1788767" cy="126995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5434" y="1470636"/>
                <a:ext cx="1788767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CFR becomes national level strategy</a:t>
                </a: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1143917" y="747334"/>
                <a:ext cx="16910" cy="70246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771323" y="5068182"/>
              <a:ext cx="1936260" cy="1274126"/>
              <a:chOff x="654028" y="747334"/>
              <a:chExt cx="1936260" cy="127412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54028" y="1474807"/>
                <a:ext cx="1936260" cy="546653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Community fisheries Office established in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FiA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1143917" y="747334"/>
                <a:ext cx="16910" cy="70246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Title 5"/>
          <p:cNvSpPr txBox="1">
            <a:spLocks/>
          </p:cNvSpPr>
          <p:nvPr/>
        </p:nvSpPr>
        <p:spPr>
          <a:xfrm>
            <a:off x="194510" y="201199"/>
            <a:ext cx="7886700" cy="753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Fisheries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1434</Words>
  <Application>Microsoft Office PowerPoint</Application>
  <PresentationFormat>On-screen Show (4:3)</PresentationFormat>
  <Paragraphs>183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Mangal</vt:lpstr>
      <vt:lpstr>MS Mincho</vt:lpstr>
      <vt:lpstr>Myriad Pro</vt:lpstr>
      <vt:lpstr>Times New Roman</vt:lpstr>
      <vt:lpstr>Wingdings</vt:lpstr>
      <vt:lpstr>Office Theme</vt:lpstr>
      <vt:lpstr>PowerPoint Presentation</vt:lpstr>
      <vt:lpstr>Session objectives</vt:lpstr>
      <vt:lpstr>Cambodia: Strengthening Community Fish Refuge &amp; Ricefield Fisheries Co-management </vt:lpstr>
      <vt:lpstr>Ecology: Cambodian ricefield fishery system</vt:lpstr>
      <vt:lpstr>Ecology: Cambodian ricefield fishery system (cont.)</vt:lpstr>
      <vt:lpstr>Ecology: How ricefield fishery refuges work</vt:lpstr>
      <vt:lpstr>PowerPoint Presentation</vt:lpstr>
      <vt:lpstr>Fisheries</vt:lpstr>
      <vt:lpstr>PowerPoint Presentation</vt:lpstr>
      <vt:lpstr>Ecology: Threats</vt:lpstr>
      <vt:lpstr>Livelihoods and socio-economics</vt:lpstr>
      <vt:lpstr>Governance: Fisheries</vt:lpstr>
      <vt:lpstr>Moving towards EAFm – 7 principles</vt:lpstr>
      <vt:lpstr>Moving towards EAFm – 7 principles (2)</vt:lpstr>
      <vt:lpstr>Strengthen the capacity to deliver. </vt:lpstr>
      <vt:lpstr>Key messages of case study</vt:lpstr>
      <vt:lpstr>Activity 1: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157</cp:revision>
  <dcterms:created xsi:type="dcterms:W3CDTF">2018-07-03T11:34:35Z</dcterms:created>
  <dcterms:modified xsi:type="dcterms:W3CDTF">2020-01-13T10:33:29Z</dcterms:modified>
</cp:coreProperties>
</file>