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305" r:id="rId2"/>
    <p:sldId id="307" r:id="rId3"/>
    <p:sldId id="283" r:id="rId4"/>
    <p:sldId id="294" r:id="rId5"/>
    <p:sldId id="284" r:id="rId6"/>
    <p:sldId id="296" r:id="rId7"/>
    <p:sldId id="295" r:id="rId8"/>
    <p:sldId id="297" r:id="rId9"/>
    <p:sldId id="285" r:id="rId10"/>
    <p:sldId id="298" r:id="rId11"/>
    <p:sldId id="299" r:id="rId12"/>
    <p:sldId id="306" r:id="rId13"/>
    <p:sldId id="286" r:id="rId14"/>
    <p:sldId id="303" r:id="rId15"/>
    <p:sldId id="304" r:id="rId16"/>
    <p:sldId id="287" r:id="rId17"/>
    <p:sldId id="288" r:id="rId18"/>
    <p:sldId id="302" r:id="rId19"/>
    <p:sldId id="291" r:id="rId20"/>
    <p:sldId id="309" r:id="rId21"/>
    <p:sldId id="310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23C"/>
    <a:srgbClr val="FFFF00"/>
    <a:srgbClr val="5F933C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14" autoAdjust="0"/>
    <p:restoredTop sz="84135" autoAdjust="0"/>
  </p:normalViewPr>
  <p:slideViewPr>
    <p:cSldViewPr snapToGrid="0">
      <p:cViewPr varScale="1">
        <p:scale>
          <a:sx n="60" d="100"/>
          <a:sy n="60" d="100"/>
        </p:scale>
        <p:origin x="907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6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23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The session has 3 objectives; 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Malawi </a:t>
            </a:r>
            <a:r>
              <a:rPr lang="en-US" altLang="en-US" dirty="0" smtClean="0">
                <a:cs typeface="Arial" panose="020B0604020202020204" pitchFamily="34" charset="0"/>
              </a:rPr>
              <a:t>experience used here for 1st objective and to guide the 2</a:t>
            </a:r>
            <a:r>
              <a:rPr lang="en-US" altLang="en-US" baseline="30000" dirty="0" smtClean="0">
                <a:cs typeface="Arial" panose="020B0604020202020204" pitchFamily="34" charset="0"/>
              </a:rPr>
              <a:t>nd</a:t>
            </a:r>
            <a:r>
              <a:rPr lang="en-US" altLang="en-US" dirty="0" smtClean="0">
                <a:cs typeface="Arial" panose="020B0604020202020204" pitchFamily="34" charset="0"/>
              </a:rPr>
              <a:t> and 3</a:t>
            </a:r>
            <a:r>
              <a:rPr lang="en-US" altLang="en-US" baseline="30000" dirty="0" smtClean="0">
                <a:cs typeface="Arial" panose="020B0604020202020204" pitchFamily="34" charset="0"/>
              </a:rPr>
              <a:t>rd</a:t>
            </a:r>
            <a:r>
              <a:rPr lang="en-US" altLang="en-US" dirty="0" smtClean="0">
                <a:cs typeface="Arial" panose="020B0604020202020204" pitchFamily="34" charset="0"/>
              </a:rPr>
              <a:t> objectives.</a:t>
            </a:r>
          </a:p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Objectives 2&amp;3 are addressed through activities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28FA2-0B2B-474B-AF1D-FCA7896A465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0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2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Self explanatory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86298D-69DC-4E83-901C-05A6C656F001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7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Myriad Pro" pitchFamily="34" charset="0"/>
              </a:rPr>
              <a:t>1. For 10 minutes, participants work </a:t>
            </a:r>
            <a:r>
              <a:rPr lang="en-AU" altLang="en-US" smtClean="0">
                <a:latin typeface="Myriad Pro" pitchFamily="34" charset="0"/>
              </a:rPr>
              <a:t>as a group to establish their score for their allotted principle.</a:t>
            </a:r>
            <a:endParaRPr lang="en-GB" altLang="en-US" smtClean="0">
              <a:latin typeface="Myriad Pro" pitchFamily="34" charset="0"/>
            </a:endParaRPr>
          </a:p>
          <a:p>
            <a:r>
              <a:rPr lang="en-US" altLang="en-US" smtClean="0">
                <a:latin typeface="Myriad Pro" pitchFamily="34" charset="0"/>
              </a:rPr>
              <a:t>2. </a:t>
            </a:r>
            <a:r>
              <a:rPr lang="en-US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Using the lines set out on the floor, one representative for each principle paces out their score while holding the card. </a:t>
            </a:r>
          </a:p>
          <a:p>
            <a:r>
              <a:rPr lang="en-US" altLang="en-US" smtClean="0">
                <a:latin typeface="Myriad Pro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3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1. Participants share initial ideas with </a:t>
            </a:r>
            <a:r>
              <a:rPr lang="en-US" altLang="en-US" dirty="0" err="1" smtClean="0"/>
              <a:t>neighbour</a:t>
            </a:r>
            <a:r>
              <a:rPr lang="en-US" altLang="en-US" dirty="0" smtClean="0"/>
              <a:t> (in pairs) </a:t>
            </a:r>
            <a:endParaRPr lang="en-GB" altLang="en-US" dirty="0" smtClean="0"/>
          </a:p>
          <a:p>
            <a:r>
              <a:rPr lang="en-US" altLang="en-US" dirty="0" smtClean="0"/>
              <a:t>2. As a group, identify and write 2-3 constraints (challenges) THEIR COUNTRY might face in trying to move towards EAFM (refer to output from activity 1). </a:t>
            </a:r>
            <a:r>
              <a:rPr lang="en-US" altLang="en-US" i="1" dirty="0" smtClean="0"/>
              <a:t>Write only 1 challenge per card, on e.g. green cards.  </a:t>
            </a:r>
            <a:endParaRPr lang="en-GB" altLang="en-US" dirty="0" smtClean="0"/>
          </a:p>
          <a:p>
            <a:r>
              <a:rPr lang="en-US" altLang="en-US" dirty="0" smtClean="0"/>
              <a:t>3. Get same groups to identify opportunities</a:t>
            </a:r>
            <a:r>
              <a:rPr lang="en-US" altLang="en-US" i="1" dirty="0" smtClean="0"/>
              <a:t> (write these on different </a:t>
            </a:r>
            <a:r>
              <a:rPr lang="en-US" altLang="en-US" i="1" dirty="0" err="1" smtClean="0"/>
              <a:t>colour</a:t>
            </a:r>
            <a:r>
              <a:rPr lang="en-US" altLang="en-US" i="1" dirty="0" smtClean="0"/>
              <a:t> cards, e.g. yellow).</a:t>
            </a:r>
            <a:r>
              <a:rPr lang="en-US" altLang="en-US" dirty="0" smtClean="0"/>
              <a:t> A challenge in one country may be an existing opportunity in another.  </a:t>
            </a:r>
            <a:endParaRPr lang="en-GB" altLang="en-US" dirty="0" smtClean="0"/>
          </a:p>
          <a:p>
            <a:r>
              <a:rPr lang="en-US" altLang="en-US" dirty="0" smtClean="0"/>
              <a:t>4. Get all groups to walk to back of the room and place constraints and opportunity cards on the floor (on 2 differently-labelled flipcharts).</a:t>
            </a:r>
            <a:endParaRPr lang="en-GB" altLang="en-US" dirty="0" smtClean="0"/>
          </a:p>
          <a:p>
            <a:r>
              <a:rPr lang="en-US" altLang="en-US" dirty="0" smtClean="0"/>
              <a:t>5. Trainer groups cards (on floor, with all participants helping) and facilitates a brief discussion. Match opportunity cards to challenges cards if possible. Have brief discussion about overcoming challenges- elicit ideas from participants (linking to local/country continuum table produced earlier on flipchart, as well as threats and issues from day 1). </a:t>
            </a:r>
          </a:p>
          <a:p>
            <a:r>
              <a:rPr lang="en-US" altLang="en-US" dirty="0" smtClean="0"/>
              <a:t>Trainer sorts and keeps outputs for days 3 and 4 (see session plan).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Possible challenges for countries moving to EAFM: lack of funding; lack of government structures; lack of government support; corruption; short term government posts (i.e. reflect short term perspective only); misconception about management structures needed; decentralisation means responsibility is passed on; weakness of fisher associations/ groups; hierarchical social structure (i.e. does not favour stakeholder participation)…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8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1488551"/>
            <a:ext cx="826135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2331719"/>
            <a:ext cx="826135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46"/>
            <a:ext cx="9144000" cy="487298"/>
            <a:chOff x="-1" y="5279487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279487"/>
              <a:ext cx="12233230" cy="487298"/>
              <a:chOff x="92851" y="6406760"/>
              <a:chExt cx="12233539" cy="4860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06760"/>
                <a:ext cx="12233539" cy="486008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lang="en-US" alt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. Moving towards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1325" y="285128"/>
            <a:ext cx="8261350" cy="7534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Lake Malawi-Malombe Case Study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"/>
          <a:stretch/>
        </p:blipFill>
        <p:spPr>
          <a:xfrm>
            <a:off x="0" y="1319645"/>
            <a:ext cx="9144000" cy="50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Fisheries: Commercial </a:t>
            </a:r>
            <a:r>
              <a:rPr lang="en-US" dirty="0" smtClean="0"/>
              <a:t>Fisheries of Lake Malawi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3999" y="2331719"/>
            <a:ext cx="8578273" cy="41043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Trawling and purse seining (‘ring nets’)  in southern part of Lake Malawi. </a:t>
            </a:r>
          </a:p>
          <a:p>
            <a:pPr lvl="1"/>
            <a:r>
              <a:rPr lang="en-US" dirty="0" smtClean="0"/>
              <a:t>By 2016, 32 pair-trawlers &amp; 8 stern-trawlers (catches dominated by haplochromine cichlids) </a:t>
            </a:r>
          </a:p>
          <a:p>
            <a:r>
              <a:rPr lang="en-US" dirty="0" smtClean="0"/>
              <a:t>Decline in annual landings from &gt;3 000 tonnes (mid-1980s) to &lt;1 000 tonnes (present)</a:t>
            </a:r>
          </a:p>
          <a:p>
            <a:pPr lvl="1"/>
            <a:r>
              <a:rPr lang="en-US" dirty="0" smtClean="0"/>
              <a:t>increased commercial </a:t>
            </a:r>
            <a:r>
              <a:rPr lang="en-US" dirty="0"/>
              <a:t>fishing </a:t>
            </a:r>
            <a:r>
              <a:rPr lang="en-US" dirty="0" smtClean="0"/>
              <a:t>effort &amp; use </a:t>
            </a:r>
            <a:r>
              <a:rPr lang="en-US" dirty="0"/>
              <a:t>of </a:t>
            </a:r>
            <a:r>
              <a:rPr lang="en-US" dirty="0" smtClean="0"/>
              <a:t>large HP vessels</a:t>
            </a:r>
            <a:endParaRPr lang="en-US" dirty="0"/>
          </a:p>
          <a:p>
            <a:pPr lvl="1"/>
            <a:r>
              <a:rPr lang="en-US" dirty="0"/>
              <a:t>encroachment of trawlers into artisanal fishing grounds and during closed seasons </a:t>
            </a:r>
          </a:p>
          <a:p>
            <a:pPr lvl="1"/>
            <a:r>
              <a:rPr lang="en-US" dirty="0"/>
              <a:t>undersized cod end mesh 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number of unlicensed fishing gear operators</a:t>
            </a:r>
          </a:p>
          <a:p>
            <a:r>
              <a:rPr lang="en-GB" dirty="0" smtClean="0"/>
              <a:t>Situation exacerbated by </a:t>
            </a:r>
          </a:p>
          <a:p>
            <a:pPr lvl="1"/>
            <a:r>
              <a:rPr lang="en-GB" dirty="0" smtClean="0"/>
              <a:t>high post-harvest losses due to poor handling and processing </a:t>
            </a:r>
            <a:endParaRPr lang="en-GB" dirty="0"/>
          </a:p>
          <a:p>
            <a:pPr lvl="1"/>
            <a:r>
              <a:rPr lang="en-GB" dirty="0" smtClean="0"/>
              <a:t>environmental degradation &amp; climate change impacts </a:t>
            </a:r>
          </a:p>
          <a:p>
            <a:pPr lvl="1"/>
            <a:r>
              <a:rPr lang="en-GB" dirty="0" smtClean="0"/>
              <a:t>transitioning of the fishery from multi-species to a fishery dominated by a single species- </a:t>
            </a:r>
            <a:r>
              <a:rPr lang="en-GB" dirty="0" err="1" smtClean="0"/>
              <a:t>Usipa</a:t>
            </a:r>
            <a:endParaRPr lang="en-GB" dirty="0" smtClean="0"/>
          </a:p>
          <a:p>
            <a:pPr lvl="1"/>
            <a:r>
              <a:rPr lang="en-US" dirty="0" smtClean="0"/>
              <a:t>2 ornamental fishing operations  (</a:t>
            </a:r>
            <a:r>
              <a:rPr lang="en-US" dirty="0" err="1" smtClean="0"/>
              <a:t>Mbuna</a:t>
            </a:r>
            <a:r>
              <a:rPr lang="en-US" dirty="0" smtClean="0"/>
              <a:t>, highly </a:t>
            </a:r>
            <a:r>
              <a:rPr lang="en-US" dirty="0" err="1" smtClean="0"/>
              <a:t>coloured</a:t>
            </a:r>
            <a:r>
              <a:rPr lang="en-US" dirty="0" smtClean="0"/>
              <a:t> cichlids). </a:t>
            </a:r>
          </a:p>
          <a:p>
            <a:endParaRPr lang="en-US" dirty="0" smtClean="0"/>
          </a:p>
          <a:p>
            <a:pPr lvl="2"/>
            <a:endParaRPr lang="en-GB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0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Fisheries: Artisanal </a:t>
            </a:r>
            <a:r>
              <a:rPr lang="en-US" dirty="0" smtClean="0"/>
              <a:t>Fisheries of Lake </a:t>
            </a:r>
            <a:r>
              <a:rPr lang="en-US" dirty="0" err="1" smtClean="0"/>
              <a:t>Malombe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999" y="2242023"/>
            <a:ext cx="5244845" cy="397460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Only artisanal fishing - no trawlers</a:t>
            </a:r>
            <a:endParaRPr lang="en-US" dirty="0" smtClean="0"/>
          </a:p>
          <a:p>
            <a:r>
              <a:rPr lang="en-US" dirty="0" smtClean="0"/>
              <a:t>Current fish production from Lake Malombe estimated at around 4 500 metric tonnes/year</a:t>
            </a:r>
            <a:r>
              <a:rPr lang="en-GB" dirty="0" smtClean="0"/>
              <a:t> 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Fisheries of high local importance.</a:t>
            </a:r>
          </a:p>
          <a:p>
            <a:r>
              <a:rPr lang="en-US" dirty="0" smtClean="0"/>
              <a:t>Catches declining  </a:t>
            </a:r>
            <a:endParaRPr lang="en-GB" dirty="0" smtClean="0"/>
          </a:p>
          <a:p>
            <a:r>
              <a:rPr lang="en-GB" dirty="0" smtClean="0"/>
              <a:t>Multi-species and multi-gear fishery. </a:t>
            </a:r>
            <a:endParaRPr lang="en-US" dirty="0" smtClean="0"/>
          </a:p>
          <a:p>
            <a:r>
              <a:rPr lang="en-GB" dirty="0" smtClean="0"/>
              <a:t>Dominant species Haplochromines (</a:t>
            </a:r>
            <a:r>
              <a:rPr lang="en-GB" dirty="0" err="1" smtClean="0"/>
              <a:t>Kambuzi</a:t>
            </a:r>
            <a:r>
              <a:rPr lang="en-GB" dirty="0" smtClean="0"/>
              <a:t> and </a:t>
            </a:r>
            <a:r>
              <a:rPr lang="en-GB" dirty="0" err="1" smtClean="0"/>
              <a:t>Mbaba</a:t>
            </a:r>
            <a:r>
              <a:rPr lang="en-GB" dirty="0" smtClean="0"/>
              <a:t>)</a:t>
            </a:r>
          </a:p>
          <a:p>
            <a:r>
              <a:rPr lang="en-GB" dirty="0" smtClean="0"/>
              <a:t>90% of the total landings Chambo catches declined significantly during the period 1975-1998.</a:t>
            </a:r>
            <a:r>
              <a:rPr lang="en-US" dirty="0" smtClean="0"/>
              <a:t> Now </a:t>
            </a:r>
            <a:r>
              <a:rPr lang="en-GB" dirty="0" smtClean="0"/>
              <a:t>&lt;1% to the total catch.. </a:t>
            </a:r>
          </a:p>
          <a:p>
            <a:r>
              <a:rPr lang="en-GB" dirty="0" smtClean="0"/>
              <a:t>Other landed fish species include </a:t>
            </a:r>
            <a:r>
              <a:rPr lang="en-GB" dirty="0" err="1" smtClean="0"/>
              <a:t>Mlamba</a:t>
            </a:r>
            <a:r>
              <a:rPr lang="en-GB" dirty="0" smtClean="0"/>
              <a:t>, </a:t>
            </a:r>
            <a:r>
              <a:rPr lang="en-GB" dirty="0" err="1" smtClean="0"/>
              <a:t>Usipa</a:t>
            </a:r>
            <a:r>
              <a:rPr lang="en-GB" dirty="0" smtClean="0"/>
              <a:t> and </a:t>
            </a:r>
            <a:r>
              <a:rPr lang="en-GB" dirty="0" err="1" smtClean="0"/>
              <a:t>Sanjika</a:t>
            </a:r>
            <a:r>
              <a:rPr lang="en-GB" dirty="0" smtClean="0"/>
              <a:t>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312" r="3370" b="860"/>
          <a:stretch/>
        </p:blipFill>
        <p:spPr>
          <a:xfrm>
            <a:off x="5498845" y="2242023"/>
            <a:ext cx="3556001" cy="39746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Livelihoods and  socio-economics: 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Lake Malawi</a:t>
            </a:r>
          </a:p>
          <a:p>
            <a:r>
              <a:rPr lang="en-GB" dirty="0"/>
              <a:t>SE and SW arms provide full-time fisher livelihoods for around </a:t>
            </a:r>
            <a:r>
              <a:rPr lang="en-GB" dirty="0" smtClean="0"/>
              <a:t>16 000 </a:t>
            </a:r>
            <a:r>
              <a:rPr lang="en-GB" dirty="0"/>
              <a:t>people. </a:t>
            </a:r>
          </a:p>
          <a:p>
            <a:r>
              <a:rPr lang="en-GB" dirty="0" smtClean="0"/>
              <a:t>40 000 </a:t>
            </a:r>
            <a:r>
              <a:rPr lang="en-GB" dirty="0"/>
              <a:t>other people involved in support activities such as fish trading, boat building fish gear construction.</a:t>
            </a:r>
          </a:p>
          <a:p>
            <a:pPr marL="0" indent="0">
              <a:buNone/>
            </a:pPr>
            <a:r>
              <a:rPr lang="en-GB" b="1" dirty="0" smtClean="0"/>
              <a:t>Lake </a:t>
            </a:r>
            <a:r>
              <a:rPr lang="en-GB" b="1" dirty="0" err="1"/>
              <a:t>Malombe</a:t>
            </a:r>
            <a:r>
              <a:rPr lang="en-GB" b="1" dirty="0"/>
              <a:t>/ Upper Shire</a:t>
            </a:r>
            <a:endParaRPr lang="en-US" b="1" dirty="0"/>
          </a:p>
          <a:p>
            <a:r>
              <a:rPr lang="en-GB" dirty="0"/>
              <a:t>Number of fishers 755 (2010) </a:t>
            </a:r>
            <a:r>
              <a:rPr lang="en-GB" dirty="0" smtClean="0"/>
              <a:t>– 5 398  </a:t>
            </a:r>
            <a:r>
              <a:rPr lang="en-GB" dirty="0"/>
              <a:t>(2016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18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Livelihoods and  socio-economics: </a:t>
            </a:r>
            <a:r>
              <a:rPr lang="en-GB" dirty="0" smtClean="0"/>
              <a:t>I</a:t>
            </a:r>
            <a:r>
              <a:rPr lang="en-US" dirty="0" err="1" smtClean="0"/>
              <a:t>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31719"/>
            <a:ext cx="8261350" cy="410435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</a:t>
            </a:r>
            <a:r>
              <a:rPr lang="en-GB" dirty="0" smtClean="0"/>
              <a:t>onflicts</a:t>
            </a:r>
          </a:p>
          <a:p>
            <a:pPr lvl="1"/>
            <a:r>
              <a:rPr lang="en-GB" dirty="0" smtClean="0"/>
              <a:t>Lake Malawi: Conflict between trawler operators and artisanal fishers</a:t>
            </a:r>
            <a:endParaRPr lang="en-US" dirty="0" smtClean="0"/>
          </a:p>
          <a:p>
            <a:pPr lvl="1"/>
            <a:r>
              <a:rPr lang="en-GB" dirty="0"/>
              <a:t>Lake </a:t>
            </a:r>
            <a:r>
              <a:rPr lang="en-GB" dirty="0" err="1"/>
              <a:t>Malombe</a:t>
            </a:r>
            <a:r>
              <a:rPr lang="en-GB" dirty="0"/>
              <a:t>/ Upper Shire</a:t>
            </a:r>
            <a:r>
              <a:rPr lang="en-US" dirty="0"/>
              <a:t>: </a:t>
            </a:r>
            <a:r>
              <a:rPr lang="en-GB" dirty="0" err="1"/>
              <a:t>Nkacha</a:t>
            </a:r>
            <a:r>
              <a:rPr lang="en-GB" dirty="0"/>
              <a:t> fishers active throughout the year; </a:t>
            </a:r>
            <a:endParaRPr lang="en-GB" dirty="0" smtClean="0"/>
          </a:p>
          <a:p>
            <a:pPr lvl="1"/>
            <a:r>
              <a:rPr lang="en-GB" dirty="0" smtClean="0"/>
              <a:t>Closed </a:t>
            </a:r>
            <a:r>
              <a:rPr lang="en-GB" dirty="0"/>
              <a:t>season violations common, fuelling </a:t>
            </a:r>
            <a:r>
              <a:rPr lang="en-GB" dirty="0" smtClean="0"/>
              <a:t>conflict</a:t>
            </a:r>
            <a:endParaRPr lang="en-GB" dirty="0"/>
          </a:p>
          <a:p>
            <a:pPr lvl="1"/>
            <a:r>
              <a:rPr lang="en-GB" dirty="0"/>
              <a:t>Theft of fishing gears; destruction of  fishing gears by </a:t>
            </a:r>
            <a:r>
              <a:rPr lang="en-GB" dirty="0" err="1"/>
              <a:t>nkacha</a:t>
            </a:r>
            <a:r>
              <a:rPr lang="en-GB" dirty="0"/>
              <a:t> (seines)</a:t>
            </a:r>
            <a:endParaRPr lang="en-US" dirty="0"/>
          </a:p>
          <a:p>
            <a:r>
              <a:rPr lang="en-GB" dirty="0" smtClean="0"/>
              <a:t>Health: HIV/AIDS Infection rates in fishing communities are higher than national average</a:t>
            </a:r>
            <a:endParaRPr lang="en-US" dirty="0" smtClean="0"/>
          </a:p>
          <a:p>
            <a:r>
              <a:rPr lang="en-GB" dirty="0" smtClean="0"/>
              <a:t>Gender: Fishing on Lake Malawi is dominated by males, but women engaged through ownership of fishing gears as well as engagement in fish trading and processing </a:t>
            </a:r>
          </a:p>
          <a:p>
            <a:r>
              <a:rPr lang="en-GB" dirty="0" smtClean="0"/>
              <a:t>Child Labour: school age children frequently engaged in fishing, fish processing and marketing </a:t>
            </a:r>
          </a:p>
          <a:p>
            <a:r>
              <a:rPr lang="en-GB" dirty="0" smtClean="0"/>
              <a:t>Livelihood viability now threatened by climate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27937" y="1377522"/>
            <a:ext cx="8940864" cy="4929487"/>
            <a:chOff x="127937" y="991752"/>
            <a:chExt cx="8940864" cy="4929487"/>
          </a:xfrm>
        </p:grpSpPr>
        <p:grpSp>
          <p:nvGrpSpPr>
            <p:cNvPr id="39" name="Group 38"/>
            <p:cNvGrpSpPr/>
            <p:nvPr/>
          </p:nvGrpSpPr>
          <p:grpSpPr>
            <a:xfrm>
              <a:off x="2075799" y="3207850"/>
              <a:ext cx="1887958" cy="2239564"/>
              <a:chOff x="4929809" y="-609605"/>
              <a:chExt cx="2517277" cy="258417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929809" y="1245704"/>
                <a:ext cx="2517277" cy="7288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>
                    <a:solidFill>
                      <a:schemeClr val="accent1">
                        <a:lumMod val="50000"/>
                      </a:schemeClr>
                    </a:solidFill>
                  </a:rPr>
                  <a:t>1982 Increasing catch of  Chambo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5060635" y="-609605"/>
                <a:ext cx="18188" cy="1855309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52786" y="3103492"/>
              <a:ext cx="8916015" cy="673447"/>
              <a:chOff x="203715" y="2994991"/>
              <a:chExt cx="11888019" cy="8979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16835" y="2994991"/>
                <a:ext cx="11184835" cy="569843"/>
                <a:chOff x="516835" y="2994991"/>
                <a:chExt cx="11184835" cy="569843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516835" y="3008243"/>
                  <a:ext cx="11184835" cy="53009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11701670" y="3034748"/>
                  <a:ext cx="0" cy="50358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9124123" y="3061252"/>
                  <a:ext cx="0" cy="50358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604591" y="2994991"/>
                  <a:ext cx="0" cy="50358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341164" y="3061252"/>
                  <a:ext cx="0" cy="50358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30087" y="2994991"/>
                  <a:ext cx="0" cy="50358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03715" y="3492811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50000"/>
                      </a:schemeClr>
                    </a:solidFill>
                  </a:rPr>
                  <a:t>1980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75298" y="3473796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50000"/>
                      </a:schemeClr>
                    </a:solidFill>
                  </a:rPr>
                  <a:t>2000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756438" y="3492811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50000"/>
                      </a:schemeClr>
                    </a:solidFill>
                  </a:rPr>
                  <a:t>1995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66657" y="3434039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50000"/>
                      </a:schemeClr>
                    </a:solidFill>
                  </a:rPr>
                  <a:t>1985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98295" y="3492811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1">
                        <a:lumMod val="50000"/>
                      </a:schemeClr>
                    </a:solidFill>
                  </a:rPr>
                  <a:t>1990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8716" y="1903667"/>
              <a:ext cx="1202635" cy="1199826"/>
              <a:chOff x="4929809" y="1245704"/>
              <a:chExt cx="1603513" cy="159976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929809" y="1245704"/>
                <a:ext cx="1603513" cy="728870"/>
              </a:xfrm>
              <a:prstGeom prst="rect">
                <a:avLst/>
              </a:prstGeom>
              <a:solidFill>
                <a:schemeClr val="bg2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Introduction of </a:t>
                </a:r>
                <a:r>
                  <a:rPr lang="en-US" sz="1350">
                    <a:solidFill>
                      <a:schemeClr val="accent1">
                        <a:lumMod val="50000"/>
                      </a:schemeClr>
                    </a:solidFill>
                  </a:rPr>
                  <a:t>pair trawl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5022574" y="1974574"/>
                <a:ext cx="13252" cy="87089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606590" y="1886603"/>
              <a:ext cx="1202635" cy="1199826"/>
              <a:chOff x="4929809" y="1245704"/>
              <a:chExt cx="1603513" cy="159976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29809" y="1245704"/>
                <a:ext cx="1603513" cy="7288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High lake levels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5022574" y="1974574"/>
                <a:ext cx="13252" cy="87089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437208" y="1148820"/>
              <a:ext cx="1202635" cy="2014309"/>
              <a:chOff x="5058337" y="1268049"/>
              <a:chExt cx="1603513" cy="26857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58337" y="1268049"/>
                <a:ext cx="1603513" cy="7288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1994 Loss of  political  will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5126196" y="1952616"/>
                <a:ext cx="19715" cy="200117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38539" y="3207851"/>
              <a:ext cx="1202635" cy="1292090"/>
              <a:chOff x="4929809" y="251788"/>
              <a:chExt cx="1603513" cy="172278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929809" y="1245704"/>
                <a:ext cx="1603513" cy="7288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Invention of  </a:t>
                </a:r>
                <a:r>
                  <a:rPr lang="en-US" sz="1350" dirty="0" err="1">
                    <a:solidFill>
                      <a:schemeClr val="accent1">
                        <a:lumMod val="50000"/>
                      </a:schemeClr>
                    </a:solidFill>
                  </a:rPr>
                  <a:t>Nkacha</a:t>
                </a:r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 net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5075441" y="251788"/>
                <a:ext cx="3382" cy="993916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382657" y="3163128"/>
              <a:ext cx="1360397" cy="2180243"/>
              <a:chOff x="4929809" y="-804650"/>
              <a:chExt cx="1813862" cy="290699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929809" y="1245704"/>
                <a:ext cx="1813862" cy="8566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Fishers </a:t>
                </a:r>
                <a:r>
                  <a:rPr lang="en-US" sz="1350">
                    <a:solidFill>
                      <a:schemeClr val="accent1">
                        <a:lumMod val="50000"/>
                      </a:schemeClr>
                    </a:solidFill>
                  </a:rPr>
                  <a:t>change from canoes </a:t>
                </a:r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to boats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078823" y="-804650"/>
                <a:ext cx="18330" cy="2050354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933638" y="3207851"/>
              <a:ext cx="1202635" cy="1493042"/>
              <a:chOff x="4929809" y="251788"/>
              <a:chExt cx="1603513" cy="172278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929809" y="1245704"/>
                <a:ext cx="1603513" cy="7288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1982 Fishers start using </a:t>
                </a:r>
                <a:r>
                  <a:rPr lang="en-US" sz="1350" dirty="0" err="1">
                    <a:solidFill>
                      <a:schemeClr val="accent1">
                        <a:lumMod val="50000"/>
                      </a:schemeClr>
                    </a:solidFill>
                  </a:rPr>
                  <a:t>Nkacha</a:t>
                </a:r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 net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5075441" y="251788"/>
                <a:ext cx="3382" cy="993916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>
            <a:xfrm>
              <a:off x="258419" y="5518704"/>
              <a:ext cx="2632151" cy="4025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Lake Malombe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937" y="991752"/>
              <a:ext cx="2045982" cy="402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Lake Malawi</a:t>
              </a:r>
              <a:endParaRPr lang="en-US" sz="24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979843" y="3113432"/>
              <a:ext cx="1776030" cy="1185041"/>
              <a:chOff x="4929809" y="251788"/>
              <a:chExt cx="2368040" cy="136739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929809" y="1245704"/>
                <a:ext cx="2368040" cy="3734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1986 Abundant </a:t>
                </a:r>
                <a:r>
                  <a:rPr lang="en-US" sz="1350" dirty="0" err="1">
                    <a:solidFill>
                      <a:schemeClr val="accent1">
                        <a:lumMod val="50000"/>
                      </a:schemeClr>
                    </a:solidFill>
                  </a:rPr>
                  <a:t>Usipa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5075441" y="251788"/>
                <a:ext cx="3382" cy="993916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3263176" y="2900290"/>
              <a:ext cx="930737" cy="4417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accent1">
                      <a:lumMod val="50000"/>
                    </a:schemeClr>
                  </a:solidFill>
                </a:rPr>
                <a:t>Decline of  Chambo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50613" y="2773612"/>
              <a:ext cx="914642" cy="6591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accent1">
                      <a:lumMod val="50000"/>
                    </a:schemeClr>
                  </a:solidFill>
                </a:rPr>
                <a:t>Chambo</a:t>
              </a:r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 Plan </a:t>
              </a:r>
              <a:endParaRPr lang="en-US" sz="135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1350" dirty="0" smtClean="0">
                  <a:solidFill>
                    <a:schemeClr val="accent1">
                      <a:lumMod val="50000"/>
                    </a:schemeClr>
                  </a:solidFill>
                </a:rPr>
                <a:t>1988-90</a:t>
              </a:r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29889" y="2802194"/>
              <a:ext cx="1110923" cy="6305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Introduction </a:t>
              </a:r>
              <a:r>
                <a:rPr lang="en-US" sz="1350">
                  <a:solidFill>
                    <a:schemeClr val="accent1">
                      <a:lumMod val="50000"/>
                    </a:schemeClr>
                  </a:solidFill>
                </a:rPr>
                <a:t>of  co-management</a:t>
              </a:r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42613" y="3514381"/>
              <a:ext cx="1110923" cy="6305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Dawn of Democracy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728515" y="3709779"/>
              <a:ext cx="1776030" cy="1633592"/>
              <a:chOff x="4929809" y="251788"/>
              <a:chExt cx="2368040" cy="188496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929809" y="1245704"/>
                <a:ext cx="2368040" cy="89104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1985 Co-management in  </a:t>
                </a:r>
                <a:r>
                  <a:rPr lang="en-US" sz="1350">
                    <a:solidFill>
                      <a:schemeClr val="accent1">
                        <a:lumMod val="50000"/>
                      </a:schemeClr>
                    </a:solidFill>
                  </a:rPr>
                  <a:t>Lake Malombe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5075441" y="251788"/>
                <a:ext cx="3382" cy="993916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5588148" y="1898942"/>
              <a:ext cx="2280733" cy="874670"/>
              <a:chOff x="5570062" y="1674852"/>
              <a:chExt cx="3040977" cy="1166227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70062" y="1674852"/>
                <a:ext cx="3040977" cy="47322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1993 DOF get </a:t>
                </a:r>
                <a:r>
                  <a:rPr lang="en-US" sz="1350">
                    <a:solidFill>
                      <a:schemeClr val="accent1">
                        <a:lumMod val="50000"/>
                      </a:schemeClr>
                    </a:solidFill>
                  </a:rPr>
                  <a:t>Research Vessel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849963" y="2186761"/>
                <a:ext cx="13252" cy="654318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104206" y="20154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1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42939" y="300015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59393" y="47494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43195" y="354915"/>
            <a:ext cx="8261350" cy="753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Timeline: 1980 - 2000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367970" y="4226052"/>
            <a:ext cx="1776030" cy="659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Malombe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recession</a:t>
            </a:r>
          </a:p>
          <a:p>
            <a:pPr algn="ctr"/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Kambuzi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 decline &amp; fish kills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8432294" y="3573144"/>
            <a:ext cx="2537" cy="64716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029239" y="2819026"/>
            <a:ext cx="1131342" cy="1097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Fishery Conservation &amp; Management act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</p:spPr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9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43195" y="354915"/>
            <a:ext cx="8261350" cy="753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Timeline: 2000 - 2018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786" y="3527362"/>
            <a:ext cx="8916015" cy="673447"/>
            <a:chOff x="203715" y="2994991"/>
            <a:chExt cx="11888019" cy="897929"/>
          </a:xfrm>
        </p:grpSpPr>
        <p:grpSp>
          <p:nvGrpSpPr>
            <p:cNvPr id="10" name="Group 9"/>
            <p:cNvGrpSpPr/>
            <p:nvPr/>
          </p:nvGrpSpPr>
          <p:grpSpPr>
            <a:xfrm>
              <a:off x="516835" y="2994991"/>
              <a:ext cx="11184835" cy="569843"/>
              <a:chOff x="516835" y="2994991"/>
              <a:chExt cx="11184835" cy="56984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516835" y="3008243"/>
                <a:ext cx="11184835" cy="5300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1701670" y="3034748"/>
                <a:ext cx="0" cy="50358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9124123" y="3061252"/>
                <a:ext cx="0" cy="50358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604591" y="2994991"/>
                <a:ext cx="0" cy="50358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341164" y="3061252"/>
                <a:ext cx="0" cy="50358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30087" y="2994991"/>
                <a:ext cx="0" cy="50358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03715" y="3492811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</a:rPr>
                <a:t>2000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75298" y="3473796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</a:rPr>
                <a:t>2020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6438" y="3492811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</a:rPr>
                <a:t>2015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66657" y="3434039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</a:rPr>
                <a:t>2005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8295" y="3492811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</a:rPr>
                <a:t>2010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674" y="1938473"/>
            <a:ext cx="1202635" cy="1053884"/>
            <a:chOff x="3283227" y="1715359"/>
            <a:chExt cx="1603513" cy="1405179"/>
          </a:xfrm>
        </p:grpSpPr>
        <p:sp>
          <p:nvSpPr>
            <p:cNvPr id="18" name="Rectangle 17"/>
            <p:cNvSpPr/>
            <p:nvPr/>
          </p:nvSpPr>
          <p:spPr>
            <a:xfrm>
              <a:off x="3283227" y="1715359"/>
              <a:ext cx="1603513" cy="72887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Boom of mosquito nets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664830" y="2466218"/>
              <a:ext cx="13252" cy="654320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48675" y="1887757"/>
            <a:ext cx="1202635" cy="1111976"/>
            <a:chOff x="4929809" y="1245704"/>
            <a:chExt cx="1603513" cy="1482634"/>
          </a:xfrm>
        </p:grpSpPr>
        <p:sp>
          <p:nvSpPr>
            <p:cNvPr id="23" name="Rectangle 22"/>
            <p:cNvSpPr/>
            <p:nvPr/>
          </p:nvSpPr>
          <p:spPr>
            <a:xfrm>
              <a:off x="4929809" y="1245704"/>
              <a:ext cx="1603513" cy="72887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Rise of </a:t>
              </a:r>
              <a:r>
                <a:rPr lang="en-US" sz="1350" dirty="0" err="1" smtClean="0">
                  <a:solidFill>
                    <a:schemeClr val="tx1"/>
                  </a:solidFill>
                </a:rPr>
                <a:t>Usipa</a:t>
              </a:r>
              <a:r>
                <a:rPr lang="en-US" sz="1350" dirty="0" smtClean="0">
                  <a:solidFill>
                    <a:schemeClr val="tx1"/>
                  </a:solidFill>
                </a:rPr>
                <a:t> catches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022574" y="2008585"/>
              <a:ext cx="13252" cy="719753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894812" y="3023658"/>
            <a:ext cx="1202635" cy="645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Boom of alternative fishing gear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24031" y="3697342"/>
            <a:ext cx="1202635" cy="1930945"/>
            <a:chOff x="4752448" y="-911434"/>
            <a:chExt cx="1603513" cy="2574598"/>
          </a:xfrm>
          <a:solidFill>
            <a:schemeClr val="accent6">
              <a:lumMod val="40000"/>
              <a:lumOff val="60000"/>
            </a:schemeClr>
          </a:solidFill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4999503" y="-911434"/>
              <a:ext cx="3383" cy="1936866"/>
            </a:xfrm>
            <a:prstGeom prst="straightConnector1">
              <a:avLst/>
            </a:prstGeom>
            <a:grpFill/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752448" y="934294"/>
              <a:ext cx="1603513" cy="7288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Fishers start using </a:t>
              </a:r>
              <a:r>
                <a:rPr lang="en-US" sz="1350" dirty="0" err="1" smtClean="0">
                  <a:solidFill>
                    <a:schemeClr val="tx1"/>
                  </a:solidFill>
                </a:rPr>
                <a:t>ngonogo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7825" y="4358964"/>
            <a:ext cx="1202635" cy="1292090"/>
            <a:chOff x="4929809" y="251788"/>
            <a:chExt cx="1603513" cy="172278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4929809" y="1245704"/>
              <a:ext cx="1603513" cy="7288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EAFm  SE Arm &amp; L </a:t>
              </a:r>
              <a:r>
                <a:rPr lang="en-US" sz="1350" dirty="0" err="1" smtClean="0">
                  <a:solidFill>
                    <a:schemeClr val="tx1"/>
                  </a:solidFill>
                </a:rPr>
                <a:t>Malombe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5075441" y="251788"/>
              <a:ext cx="3382" cy="993916"/>
            </a:xfrm>
            <a:prstGeom prst="straightConnector1">
              <a:avLst/>
            </a:prstGeom>
            <a:grpFill/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52786" y="5904793"/>
            <a:ext cx="2632151" cy="4025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Lake Malombe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515" y="1061825"/>
            <a:ext cx="2045982" cy="4025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Lake Malawi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25383" y="3010447"/>
            <a:ext cx="1016748" cy="659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Closure of Blantyre netting co.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8992" y="3010426"/>
            <a:ext cx="777147" cy="659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Food crisis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9683" y="4138304"/>
            <a:ext cx="1202635" cy="645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Natl. Fishery  &amp; Aquaculture  Policy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45736" y="3010426"/>
            <a:ext cx="1202635" cy="645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DOF moved to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MoAIWD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06628" y="1752615"/>
            <a:ext cx="1202635" cy="1267146"/>
            <a:chOff x="4929809" y="1038811"/>
            <a:chExt cx="1603513" cy="1689527"/>
          </a:xfrm>
        </p:grpSpPr>
        <p:sp>
          <p:nvSpPr>
            <p:cNvPr id="46" name="Rectangle 45"/>
            <p:cNvSpPr/>
            <p:nvPr/>
          </p:nvSpPr>
          <p:spPr>
            <a:xfrm>
              <a:off x="4929809" y="1038811"/>
              <a:ext cx="1603513" cy="9357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Mapping of  biodiversity hotspots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022574" y="2008585"/>
              <a:ext cx="13252" cy="719753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78434" y="1955799"/>
            <a:ext cx="1202635" cy="1564985"/>
            <a:chOff x="4929809" y="1308236"/>
            <a:chExt cx="1603513" cy="2086643"/>
          </a:xfrm>
        </p:grpSpPr>
        <p:sp>
          <p:nvSpPr>
            <p:cNvPr id="52" name="Rectangle 51"/>
            <p:cNvSpPr/>
            <p:nvPr/>
          </p:nvSpPr>
          <p:spPr>
            <a:xfrm>
              <a:off x="4929809" y="1308236"/>
              <a:ext cx="1603513" cy="6663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LED light fishing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022574" y="1992280"/>
              <a:ext cx="13252" cy="1402599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781124" y="2531835"/>
            <a:ext cx="1202635" cy="1065488"/>
            <a:chOff x="4996863" y="1873083"/>
            <a:chExt cx="1603513" cy="142064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5141584" y="1891132"/>
              <a:ext cx="13252" cy="1402599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996863" y="1873083"/>
              <a:ext cx="1603513" cy="6663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Fish mortality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46690" y="1027259"/>
            <a:ext cx="1202635" cy="2493098"/>
            <a:chOff x="3283227" y="1330215"/>
            <a:chExt cx="1603513" cy="3324124"/>
          </a:xfrm>
        </p:grpSpPr>
        <p:sp>
          <p:nvSpPr>
            <p:cNvPr id="58" name="Rectangle 57"/>
            <p:cNvSpPr/>
            <p:nvPr/>
          </p:nvSpPr>
          <p:spPr>
            <a:xfrm>
              <a:off x="3283227" y="1330215"/>
              <a:ext cx="1603513" cy="111401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Boom of (illegal) </a:t>
              </a:r>
              <a:r>
                <a:rPr lang="en-US" sz="1350" dirty="0" err="1" smtClean="0">
                  <a:solidFill>
                    <a:schemeClr val="tx1"/>
                  </a:solidFill>
                </a:rPr>
                <a:t>monfilament</a:t>
              </a:r>
              <a:r>
                <a:rPr lang="en-US" sz="1350" dirty="0" smtClean="0">
                  <a:solidFill>
                    <a:schemeClr val="tx1"/>
                  </a:solidFill>
                </a:rPr>
                <a:t> gillnets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664830" y="2395441"/>
              <a:ext cx="13252" cy="2258898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728762" y="4358964"/>
            <a:ext cx="1202635" cy="1273564"/>
            <a:chOff x="4996863" y="841341"/>
            <a:chExt cx="1603513" cy="1698082"/>
          </a:xfrm>
          <a:solidFill>
            <a:schemeClr val="accent6">
              <a:lumMod val="40000"/>
              <a:lumOff val="60000"/>
            </a:schemeClr>
          </a:solidFill>
        </p:grpSpPr>
        <p:cxnSp>
          <p:nvCxnSpPr>
            <p:cNvPr id="61" name="Straight Arrow Connector 60"/>
            <p:cNvCxnSpPr>
              <a:endCxn id="14" idx="2"/>
            </p:cNvCxnSpPr>
            <p:nvPr/>
          </p:nvCxnSpPr>
          <p:spPr>
            <a:xfrm flipH="1" flipV="1">
              <a:off x="5127106" y="841341"/>
              <a:ext cx="14479" cy="1049791"/>
            </a:xfrm>
            <a:prstGeom prst="straightConnector1">
              <a:avLst/>
            </a:prstGeom>
            <a:grpFill/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96863" y="1873083"/>
              <a:ext cx="1603513" cy="6663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Fish mortality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036481" y="3219634"/>
            <a:ext cx="1182999" cy="645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De-centralization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27755" y="3774158"/>
            <a:ext cx="1202635" cy="645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Natl. Fishery  &amp; Aquaculture  Policy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781069" y="1068633"/>
            <a:ext cx="1202635" cy="2488206"/>
            <a:chOff x="4597461" y="-164015"/>
            <a:chExt cx="1603513" cy="3317603"/>
          </a:xfrm>
        </p:grpSpPr>
        <p:sp>
          <p:nvSpPr>
            <p:cNvPr id="66" name="Rectangle 65"/>
            <p:cNvSpPr/>
            <p:nvPr/>
          </p:nvSpPr>
          <p:spPr>
            <a:xfrm>
              <a:off x="4597461" y="-164015"/>
              <a:ext cx="1603513" cy="10921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 smtClean="0">
                  <a:solidFill>
                    <a:schemeClr val="tx1"/>
                  </a:solidFill>
                </a:rPr>
                <a:t>Usipa</a:t>
              </a:r>
              <a:r>
                <a:rPr lang="en-US" sz="1350" dirty="0" smtClean="0">
                  <a:solidFill>
                    <a:schemeClr val="tx1"/>
                  </a:solidFill>
                </a:rPr>
                <a:t> management strategy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39858" y="894686"/>
              <a:ext cx="13252" cy="2258902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395882" y="4146850"/>
            <a:ext cx="1202635" cy="645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Chambo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restoration plan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</p:spPr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6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88551"/>
            <a:ext cx="8640618" cy="753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Governance: promoting fishery co-management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242025"/>
            <a:ext cx="8890000" cy="41940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Malawi Government objectives 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fish stocks to recover to </a:t>
            </a:r>
            <a:r>
              <a:rPr lang="en-US" dirty="0" smtClean="0"/>
              <a:t>mid-1980 levels, when </a:t>
            </a:r>
            <a:r>
              <a:rPr lang="en-US" dirty="0"/>
              <a:t>production was highest </a:t>
            </a:r>
          </a:p>
          <a:p>
            <a:pPr lvl="1"/>
            <a:r>
              <a:rPr lang="en-US" dirty="0" smtClean="0"/>
              <a:t>Recovery of fishery, to base </a:t>
            </a:r>
            <a:r>
              <a:rPr lang="en-US" dirty="0"/>
              <a:t>mainly on </a:t>
            </a:r>
            <a:r>
              <a:rPr lang="en-US" dirty="0" smtClean="0"/>
              <a:t>sustainable harvest of high </a:t>
            </a:r>
            <a:r>
              <a:rPr lang="en-US" dirty="0"/>
              <a:t>value </a:t>
            </a:r>
            <a:r>
              <a:rPr lang="en-US" dirty="0" err="1" smtClean="0"/>
              <a:t>Chambo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Fisheries </a:t>
            </a:r>
            <a:r>
              <a:rPr lang="en-US" dirty="0"/>
              <a:t>co-management </a:t>
            </a:r>
            <a:r>
              <a:rPr lang="en-US" dirty="0" smtClean="0"/>
              <a:t>introduced</a:t>
            </a:r>
            <a:endParaRPr lang="en-US" dirty="0"/>
          </a:p>
          <a:p>
            <a:pPr lvl="1"/>
            <a:r>
              <a:rPr lang="en-US" dirty="0" smtClean="0"/>
              <a:t>Pre-1993</a:t>
            </a:r>
            <a:r>
              <a:rPr lang="en-US" dirty="0"/>
              <a:t>, fisheries management approach influenced by </a:t>
            </a:r>
            <a:r>
              <a:rPr lang="en-US" dirty="0" smtClean="0"/>
              <a:t>principles </a:t>
            </a:r>
            <a:r>
              <a:rPr lang="en-US" dirty="0"/>
              <a:t>of conservation</a:t>
            </a:r>
          </a:p>
          <a:p>
            <a:pPr lvl="1"/>
            <a:r>
              <a:rPr lang="en-US" dirty="0"/>
              <a:t>Still applied to commercial </a:t>
            </a:r>
            <a:r>
              <a:rPr lang="en-US" dirty="0" smtClean="0"/>
              <a:t>fisheries; fixed no. </a:t>
            </a:r>
            <a:r>
              <a:rPr lang="en-US" dirty="0"/>
              <a:t>of fishing units allocated to fishing zones</a:t>
            </a:r>
          </a:p>
          <a:p>
            <a:r>
              <a:rPr lang="en-US" dirty="0" smtClean="0"/>
              <a:t>Post-1993, increased community participation in fisheries co-management</a:t>
            </a:r>
          </a:p>
          <a:p>
            <a:pPr lvl="1"/>
            <a:r>
              <a:rPr lang="en-GB" dirty="0" smtClean="0"/>
              <a:t>Fisheries extension service strengthened through Participatory Fisheries Management approach </a:t>
            </a:r>
          </a:p>
          <a:p>
            <a:pPr lvl="1"/>
            <a:r>
              <a:rPr lang="en-GB" dirty="0" smtClean="0"/>
              <a:t>Recognition of Local Fisheries Management Authorities  </a:t>
            </a:r>
          </a:p>
          <a:p>
            <a:pPr lvl="1"/>
            <a:r>
              <a:rPr lang="en-GB" dirty="0" smtClean="0"/>
              <a:t>e.g. Beach Village Committees (BVCs), River Village Committees (RVCs) &amp; Fisheries Associations (FA) </a:t>
            </a:r>
          </a:p>
          <a:p>
            <a:pPr lvl="1"/>
            <a:r>
              <a:rPr lang="en-GB" dirty="0" smtClean="0"/>
              <a:t>BVCs act as intermediaries between fishing communities and </a:t>
            </a:r>
            <a:r>
              <a:rPr lang="en-GB" dirty="0" err="1" smtClean="0"/>
              <a:t>DoF</a:t>
            </a:r>
            <a:r>
              <a:rPr lang="en-GB" dirty="0" smtClean="0"/>
              <a:t> for co-management</a:t>
            </a:r>
          </a:p>
          <a:p>
            <a:r>
              <a:rPr lang="en-GB" dirty="0" smtClean="0"/>
              <a:t>Introduction of sanctuary areas with the aim of improving breeding and nursery conditions for the commercially important fish species.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0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576"/>
            <a:ext cx="9144000" cy="139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143875" cy="753473"/>
          </a:xfrm>
        </p:spPr>
        <p:txBody>
          <a:bodyPr/>
          <a:lstStyle/>
          <a:p>
            <a:r>
              <a:rPr lang="en-US" dirty="0" smtClean="0"/>
              <a:t>Moving towards EAFm </a:t>
            </a:r>
            <a:r>
              <a:rPr lang="mr-IN" dirty="0" smtClean="0"/>
              <a:t>–</a:t>
            </a:r>
            <a:r>
              <a:rPr lang="en-US" dirty="0" smtClean="0"/>
              <a:t> 7 principles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934982"/>
              </p:ext>
            </p:extLst>
          </p:nvPr>
        </p:nvGraphicFramePr>
        <p:xfrm>
          <a:off x="350044" y="1189894"/>
          <a:ext cx="8443912" cy="47329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762"/>
                <a:gridCol w="6661150"/>
              </a:tblGrid>
              <a:tr h="9358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EAFm</a:t>
                      </a:r>
                      <a:r>
                        <a:rPr lang="en-GB" sz="1800" dirty="0">
                          <a:effectLst/>
                        </a:rPr>
                        <a:t> principle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Malawi/ </a:t>
                      </a:r>
                      <a:r>
                        <a:rPr lang="en-GB" sz="1800" dirty="0" err="1" smtClean="0">
                          <a:effectLst/>
                        </a:rPr>
                        <a:t>Malombe</a:t>
                      </a:r>
                      <a:r>
                        <a:rPr lang="en-US" sz="1800" baseline="0" dirty="0" smtClean="0">
                          <a:effectLst/>
                        </a:rPr>
                        <a:t> - </a:t>
                      </a:r>
                      <a:r>
                        <a:rPr lang="en-GB" sz="1800" dirty="0" smtClean="0">
                          <a:effectLst/>
                        </a:rPr>
                        <a:t>How </a:t>
                      </a:r>
                      <a:r>
                        <a:rPr lang="en-GB" sz="1800" dirty="0">
                          <a:effectLst/>
                        </a:rPr>
                        <a:t>it is being implemented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81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Good Governance: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u="sng" dirty="0">
                          <a:effectLst/>
                        </a:rPr>
                        <a:t>Devolution of some fisheries management functions </a:t>
                      </a:r>
                      <a:r>
                        <a:rPr lang="en-ZA" sz="1800" dirty="0">
                          <a:effectLst/>
                        </a:rPr>
                        <a:t>to local government 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r>
                        <a:rPr lang="en-ZA" sz="1800" dirty="0" smtClean="0">
                          <a:effectLst/>
                        </a:rPr>
                        <a:t>Usipa </a:t>
                      </a:r>
                      <a:r>
                        <a:rPr lang="en-ZA" sz="1800" dirty="0">
                          <a:effectLst/>
                        </a:rPr>
                        <a:t>management strategies in place in Lake </a:t>
                      </a:r>
                      <a:r>
                        <a:rPr lang="en-ZA" sz="1800" dirty="0" smtClean="0">
                          <a:effectLst/>
                        </a:rPr>
                        <a:t>Malawi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529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Appropriate Scale</a:t>
                      </a:r>
                      <a:endParaRPr lang="en-US" sz="18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SE and SW arms of Lake Malawi </a:t>
                      </a:r>
                      <a:r>
                        <a:rPr lang="en-GB" sz="1800" u="sng" dirty="0">
                          <a:effectLst/>
                        </a:rPr>
                        <a:t>suitable scale for for </a:t>
                      </a:r>
                      <a:r>
                        <a:rPr lang="en-GB" sz="1800" u="sng" dirty="0" err="1">
                          <a:effectLst/>
                        </a:rPr>
                        <a:t>EAFm</a:t>
                      </a:r>
                      <a:endParaRPr lang="en-US" sz="1800" u="sng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Lake </a:t>
                      </a:r>
                      <a:r>
                        <a:rPr lang="en-GB" sz="1800" dirty="0" err="1">
                          <a:effectLst/>
                        </a:rPr>
                        <a:t>Malombe</a:t>
                      </a:r>
                      <a:r>
                        <a:rPr lang="en-GB" sz="1800" dirty="0">
                          <a:effectLst/>
                        </a:rPr>
                        <a:t> considered very suitable for </a:t>
                      </a:r>
                      <a:r>
                        <a:rPr lang="en-GB" sz="1800" dirty="0" err="1">
                          <a:effectLst/>
                        </a:rPr>
                        <a:t>EAFm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36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Increased participation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u="sng" dirty="0">
                          <a:effectLst/>
                        </a:rPr>
                        <a:t>Relatively long </a:t>
                      </a:r>
                      <a:r>
                        <a:rPr lang="en-ZA" sz="1800" u="sng" dirty="0" smtClean="0">
                          <a:effectLst/>
                        </a:rPr>
                        <a:t>history </a:t>
                      </a:r>
                      <a:r>
                        <a:rPr lang="en-ZA" sz="1800" u="sng" dirty="0">
                          <a:effectLst/>
                        </a:rPr>
                        <a:t>of local fisheries co-management institutions </a:t>
                      </a:r>
                      <a:r>
                        <a:rPr lang="en-ZA" sz="1800" dirty="0">
                          <a:effectLst/>
                        </a:rPr>
                        <a:t>such as the BVCs and  Fisheries Associations established and functioning</a:t>
                      </a:r>
                      <a:r>
                        <a:rPr lang="en-ZA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576"/>
            <a:ext cx="9144000" cy="139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143875" cy="753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towards EAFm </a:t>
            </a:r>
            <a:r>
              <a:rPr lang="mr-IN" dirty="0" smtClean="0"/>
              <a:t>–</a:t>
            </a:r>
            <a:r>
              <a:rPr lang="en-US" dirty="0" smtClean="0"/>
              <a:t> 7 principles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8503"/>
              </p:ext>
            </p:extLst>
          </p:nvPr>
        </p:nvGraphicFramePr>
        <p:xfrm>
          <a:off x="371475" y="1017349"/>
          <a:ext cx="8443912" cy="52379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762"/>
                <a:gridCol w="6661150"/>
              </a:tblGrid>
              <a:tr h="458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EAFm</a:t>
                      </a:r>
                      <a:r>
                        <a:rPr lang="en-GB" sz="1800" dirty="0">
                          <a:effectLst/>
                        </a:rPr>
                        <a:t> principle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Malawi/ </a:t>
                      </a:r>
                      <a:r>
                        <a:rPr lang="en-GB" sz="1800" dirty="0" err="1" smtClean="0">
                          <a:effectLst/>
                        </a:rPr>
                        <a:t>Malombe</a:t>
                      </a:r>
                      <a:r>
                        <a:rPr lang="en-US" sz="1800" baseline="0" dirty="0" smtClean="0">
                          <a:effectLst/>
                        </a:rPr>
                        <a:t> - </a:t>
                      </a:r>
                      <a:r>
                        <a:rPr lang="en-GB" sz="1800" dirty="0" smtClean="0">
                          <a:effectLst/>
                        </a:rPr>
                        <a:t>How </a:t>
                      </a:r>
                      <a:r>
                        <a:rPr lang="en-GB" sz="1800" dirty="0">
                          <a:effectLst/>
                        </a:rPr>
                        <a:t>it is being implemented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507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Multiple objectives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Conservation and livelihood management </a:t>
                      </a:r>
                      <a:r>
                        <a:rPr lang="en-US" sz="1800" dirty="0">
                          <a:effectLst/>
                        </a:rPr>
                        <a:t>objectives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Malawi Government objectives </a:t>
                      </a:r>
                      <a:r>
                        <a:rPr lang="en-US" sz="1800" dirty="0" smtClean="0">
                          <a:effectLst/>
                        </a:rPr>
                        <a:t>to </a:t>
                      </a:r>
                      <a:r>
                        <a:rPr lang="en-US" sz="1800" dirty="0">
                          <a:effectLst/>
                        </a:rPr>
                        <a:t>persuade the fishing community: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To </a:t>
                      </a:r>
                      <a:r>
                        <a:rPr lang="en-US" sz="1800" u="sng" dirty="0">
                          <a:effectLst/>
                        </a:rPr>
                        <a:t>allow fish stocks to recover </a:t>
                      </a:r>
                      <a:r>
                        <a:rPr lang="en-US" sz="1800" dirty="0">
                          <a:effectLst/>
                        </a:rPr>
                        <a:t>to levels experienced in the mid-1980” and secondly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effectLst/>
                        </a:rPr>
                        <a:t>To restore </a:t>
                      </a:r>
                      <a:r>
                        <a:rPr lang="en-US" sz="1800" dirty="0">
                          <a:effectLst/>
                        </a:rPr>
                        <a:t>the recovered fishery to one based mainly on the high value Chambo, which should be </a:t>
                      </a:r>
                      <a:r>
                        <a:rPr lang="en-US" sz="1800" u="sng" dirty="0">
                          <a:effectLst/>
                        </a:rPr>
                        <a:t>harvested sustainably </a:t>
                      </a:r>
                      <a:r>
                        <a:rPr lang="en-US" sz="1800" dirty="0" smtClean="0">
                          <a:effectLst/>
                        </a:rPr>
                        <a:t>thereafter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effectLst/>
                        </a:rPr>
                        <a:t>Recognition of </a:t>
                      </a:r>
                      <a:r>
                        <a:rPr lang="en-US" sz="1800" u="sng" dirty="0" smtClean="0">
                          <a:effectLst/>
                        </a:rPr>
                        <a:t>importance of habitats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2284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Cooperation and coordination</a:t>
                      </a:r>
                      <a:endParaRPr lang="en-US" sz="18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DoF has a number of </a:t>
                      </a:r>
                      <a:r>
                        <a:rPr lang="en-ZA" sz="1800" u="sng" dirty="0">
                          <a:effectLst/>
                        </a:rPr>
                        <a:t>partnerships with other institutions </a:t>
                      </a:r>
                      <a:r>
                        <a:rPr lang="en-ZA" sz="1800" dirty="0">
                          <a:effectLst/>
                        </a:rPr>
                        <a:t>for natural resource co-</a:t>
                      </a:r>
                      <a:r>
                        <a:rPr lang="en-ZA" sz="1800" dirty="0" smtClean="0">
                          <a:effectLst/>
                        </a:rPr>
                        <a:t>management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Potential for trans-national management of Lake </a:t>
                      </a:r>
                      <a:r>
                        <a:rPr lang="en-ZA" sz="1800" dirty="0" smtClean="0">
                          <a:effectLst/>
                        </a:rPr>
                        <a:t>Malawi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0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Adaptive Management</a:t>
                      </a:r>
                      <a:endParaRPr lang="en-US" sz="18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Management decisions supported by historical biological studies/</a:t>
                      </a:r>
                      <a:r>
                        <a:rPr lang="en-GB" sz="1800" dirty="0" smtClean="0">
                          <a:effectLst/>
                        </a:rPr>
                        <a:t>data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3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Precautionary principle</a:t>
                      </a:r>
                      <a:endParaRPr lang="en-US" sz="18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Rules</a:t>
                      </a:r>
                      <a:r>
                        <a:rPr lang="en-GB" sz="1800" baseline="0" dirty="0" smtClean="0">
                          <a:effectLst/>
                        </a:rPr>
                        <a:t> in place regarding introductions of  exotic  Nile Tilapia</a:t>
                      </a:r>
                      <a:endParaRPr lang="en-US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Strengthening the capacity to deliver  EAFm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Main DoF focus remains biological. </a:t>
            </a:r>
          </a:p>
          <a:p>
            <a:r>
              <a:rPr lang="en-US" smtClean="0"/>
              <a:t>EAFm introductory course Mangochi April 2019 - well received.</a:t>
            </a:r>
          </a:p>
          <a:p>
            <a:r>
              <a:rPr lang="en-US" smtClean="0"/>
              <a:t>EAFm has potential as a mechanism for local DoF to work with BVCs and communities</a:t>
            </a:r>
          </a:p>
          <a:p>
            <a:r>
              <a:rPr lang="en-US" smtClean="0"/>
              <a:t>Important to win political support for EAFm</a:t>
            </a:r>
          </a:p>
          <a:p>
            <a:r>
              <a:rPr lang="en-US" smtClean="0"/>
              <a:t>Cadre of EAFm trainers required to build capacity nationally</a:t>
            </a:r>
          </a:p>
          <a:p>
            <a:r>
              <a:rPr lang="en-US" smtClean="0"/>
              <a:t>EAFm Training of Trainers Course.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637588" y="114300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CCEC3E-9C81-4A6A-A905-AE89DFC72B6F}" type="slidenum">
              <a:rPr lang="en-US" altLang="en-US">
                <a:solidFill>
                  <a:srgbClr val="000000"/>
                </a:solidFill>
                <a:latin typeface="Myriad Pro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468313" y="661988"/>
            <a:ext cx="9067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8675688" y="6467475"/>
            <a:ext cx="50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3776F-0F1F-411C-B360-F26ED57B38CA}" type="slidenum">
              <a:rPr lang="en-US" altLang="en-US" sz="1400" b="1">
                <a:latin typeface="Myriad Pro" pitchFamily="34" charset="0"/>
              </a:rPr>
              <a:pPr eaLnBrk="1" hangingPunct="1"/>
              <a:t>2</a:t>
            </a:fld>
            <a:endParaRPr lang="en-US" altLang="en-US" sz="1400" b="1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2331719"/>
            <a:ext cx="5688639" cy="38452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After this session you will be able to:</a:t>
            </a:r>
          </a:p>
          <a:p>
            <a:r>
              <a:rPr lang="en-US" dirty="0" smtClean="0"/>
              <a:t>Recognize how Malawi has adopted EAFm principles and moved towards EAFm (case study)</a:t>
            </a:r>
          </a:p>
          <a:p>
            <a:r>
              <a:rPr lang="en-US" dirty="0" smtClean="0"/>
              <a:t>Determine where your country is at in moving towards EAFm</a:t>
            </a:r>
          </a:p>
          <a:p>
            <a:r>
              <a:rPr lang="en-US" dirty="0" smtClean="0"/>
              <a:t>Identify challenges your country faces in moving towards EAFm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1" name="Picture 4" descr="alt=&quot;cod_silhouette2.jpg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825" y="2671685"/>
            <a:ext cx="1574232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5942639" y="1400370"/>
            <a:ext cx="1498052" cy="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6147461" y="4885959"/>
            <a:ext cx="1576145" cy="6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321923" y="4222440"/>
            <a:ext cx="1026192" cy="6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216607" y="2094973"/>
            <a:ext cx="978028" cy="5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lt=&quot;cod_silhouette2.jpg&quot;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669" y="5632882"/>
            <a:ext cx="1607433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424" y="3386831"/>
            <a:ext cx="1460341" cy="726367"/>
          </a:xfrm>
          <a:prstGeom prst="rect">
            <a:avLst/>
          </a:prstGeom>
        </p:spPr>
      </p:pic>
      <p:sp>
        <p:nvSpPr>
          <p:cNvPr id="30" name="Content Placeholder 4"/>
          <p:cNvSpPr>
            <a:spLocks/>
          </p:cNvSpPr>
          <p:nvPr/>
        </p:nvSpPr>
        <p:spPr bwMode="auto">
          <a:xfrm>
            <a:off x="7565051" y="4266837"/>
            <a:ext cx="1617049" cy="53479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5. Cooperation   &amp; coordination</a:t>
            </a:r>
          </a:p>
        </p:txBody>
      </p:sp>
      <p:sp>
        <p:nvSpPr>
          <p:cNvPr id="31" name="Content Placeholder 4"/>
          <p:cNvSpPr>
            <a:spLocks/>
          </p:cNvSpPr>
          <p:nvPr/>
        </p:nvSpPr>
        <p:spPr bwMode="auto">
          <a:xfrm>
            <a:off x="7478744" y="3517733"/>
            <a:ext cx="1533438" cy="74910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4. Multiple objectives</a:t>
            </a:r>
          </a:p>
        </p:txBody>
      </p:sp>
      <p:sp>
        <p:nvSpPr>
          <p:cNvPr id="32" name="Content Placeholder 4"/>
          <p:cNvSpPr>
            <a:spLocks/>
          </p:cNvSpPr>
          <p:nvPr/>
        </p:nvSpPr>
        <p:spPr bwMode="auto">
          <a:xfrm>
            <a:off x="7531435" y="2169863"/>
            <a:ext cx="1480746" cy="436225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2. Appropriate scale</a:t>
            </a:r>
          </a:p>
        </p:txBody>
      </p:sp>
      <p:sp>
        <p:nvSpPr>
          <p:cNvPr id="33" name="Content Placeholder 4"/>
          <p:cNvSpPr>
            <a:spLocks/>
          </p:cNvSpPr>
          <p:nvPr/>
        </p:nvSpPr>
        <p:spPr bwMode="auto">
          <a:xfrm>
            <a:off x="7478743" y="2800260"/>
            <a:ext cx="1964005" cy="47325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3. Increased participation</a:t>
            </a:r>
          </a:p>
        </p:txBody>
      </p:sp>
      <p:sp>
        <p:nvSpPr>
          <p:cNvPr id="34" name="Content Placeholder 4"/>
          <p:cNvSpPr>
            <a:spLocks/>
          </p:cNvSpPr>
          <p:nvPr/>
        </p:nvSpPr>
        <p:spPr bwMode="auto">
          <a:xfrm>
            <a:off x="7585969" y="5675037"/>
            <a:ext cx="2103238" cy="512756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7. Precautionary approach</a:t>
            </a:r>
          </a:p>
        </p:txBody>
      </p:sp>
      <p:sp>
        <p:nvSpPr>
          <p:cNvPr id="35" name="Content Placeholder 4"/>
          <p:cNvSpPr>
            <a:spLocks/>
          </p:cNvSpPr>
          <p:nvPr/>
        </p:nvSpPr>
        <p:spPr bwMode="auto">
          <a:xfrm>
            <a:off x="7502988" y="1458995"/>
            <a:ext cx="1641012" cy="448117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+mn-lt"/>
              </a:rPr>
              <a:t>1. Good governance</a:t>
            </a: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7613057" y="4888715"/>
            <a:ext cx="2005788" cy="64736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6.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1739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31089"/>
            <a:ext cx="9144000" cy="50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messages of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EAFM is a step by step process; apply lessons learned along the way </a:t>
            </a:r>
          </a:p>
          <a:p>
            <a:pPr lvl="1"/>
            <a:r>
              <a:rPr lang="en-US" dirty="0" smtClean="0"/>
              <a:t>increasing stakeholder engagement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roadening scale and scope of management</a:t>
            </a:r>
          </a:p>
          <a:p>
            <a:pPr lvl="1"/>
            <a:r>
              <a:rPr lang="en-US" dirty="0" smtClean="0"/>
              <a:t>built on  existing fisheries management</a:t>
            </a:r>
          </a:p>
          <a:p>
            <a:pPr lvl="1"/>
            <a:r>
              <a:rPr lang="en-US" dirty="0" smtClean="0"/>
              <a:t>strengthen governance</a:t>
            </a:r>
          </a:p>
          <a:p>
            <a:r>
              <a:rPr lang="en-US" dirty="0" smtClean="0"/>
              <a:t>Many fisheries in the world are doing EAFM in part; </a:t>
            </a:r>
          </a:p>
          <a:p>
            <a:r>
              <a:rPr lang="en-US" dirty="0" smtClean="0"/>
              <a:t>Each country is a different stage of the journey </a:t>
            </a:r>
          </a:p>
          <a:p>
            <a:endParaRPr lang="en-US" dirty="0"/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8637588" y="6519446"/>
            <a:ext cx="50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90ABC-71EA-46AC-A5F8-E34B2E770AF5}" type="slidenum">
              <a:rPr lang="en-US" altLang="en-US" sz="1600" b="1">
                <a:latin typeface="+mn-lt"/>
              </a:rPr>
              <a:pPr eaLnBrk="1" hangingPunct="1"/>
              <a:t>20</a:t>
            </a:fld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0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Activity 1: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receives a card that displays one EAFM principle (some groups may have to consider two principles).</a:t>
            </a:r>
          </a:p>
          <a:p>
            <a:r>
              <a:rPr lang="en-US" dirty="0" smtClean="0"/>
              <a:t>In groups, discuss and score where you think your COUNTRY is along the continuum 0-5 for that principle.</a:t>
            </a:r>
          </a:p>
          <a:p>
            <a:r>
              <a:rPr lang="en-US" dirty="0" smtClean="0"/>
              <a:t>Using the lines set out on the floor, one representative for each principle paces out their score while holding the card. 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2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2: In groups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4000" y="2331719"/>
            <a:ext cx="8623782" cy="4104357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Myriad Pro"/>
              </a:rPr>
              <a:t>Identify the </a:t>
            </a:r>
            <a:r>
              <a:rPr lang="en-US" b="1" dirty="0">
                <a:cs typeface="Myriad Pro"/>
              </a:rPr>
              <a:t>challenges</a:t>
            </a:r>
            <a:r>
              <a:rPr lang="en-US" dirty="0">
                <a:cs typeface="Myriad Pro"/>
              </a:rPr>
              <a:t> your country might face in moving towards </a:t>
            </a:r>
            <a:r>
              <a:rPr lang="en-US" dirty="0" smtClean="0">
                <a:cs typeface="Myriad Pro"/>
              </a:rPr>
              <a:t>EAFM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challenge on a card. (</a:t>
            </a:r>
            <a:r>
              <a:rPr lang="en-US" b="1" dirty="0">
                <a:cs typeface="Myriad Pro"/>
              </a:rPr>
              <a:t>ONE</a:t>
            </a:r>
            <a:r>
              <a:rPr lang="en-US" dirty="0">
                <a:cs typeface="Myriad Pro"/>
              </a:rPr>
              <a:t> challenge per </a:t>
            </a:r>
            <a:r>
              <a:rPr lang="en-US" dirty="0" smtClean="0">
                <a:cs typeface="Myriad Pro"/>
              </a:rPr>
              <a:t>card)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Now </a:t>
            </a:r>
            <a:r>
              <a:rPr lang="en-US" dirty="0">
                <a:cs typeface="Myriad Pro"/>
              </a:rPr>
              <a:t>identify </a:t>
            </a:r>
            <a:r>
              <a:rPr lang="en-US" b="1" dirty="0">
                <a:cs typeface="Myriad Pro"/>
              </a:rPr>
              <a:t>opportunities</a:t>
            </a:r>
            <a:r>
              <a:rPr lang="en-US" dirty="0">
                <a:cs typeface="Myriad Pro"/>
              </a:rPr>
              <a:t>  your country  may have in moving towards EAFM (and in meeting the above challenges</a:t>
            </a:r>
            <a:r>
              <a:rPr lang="en-US" dirty="0" smtClean="0">
                <a:cs typeface="Myriad Pro"/>
              </a:rPr>
              <a:t>).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opportunity on a separate </a:t>
            </a:r>
            <a:r>
              <a:rPr lang="en-US" dirty="0" smtClean="0">
                <a:cs typeface="Myriad Pro"/>
              </a:rPr>
              <a:t>card</a:t>
            </a:r>
            <a:endParaRPr lang="en-US" dirty="0">
              <a:cs typeface="Myriad Pro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7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63145" y="-93518"/>
            <a:ext cx="2680855" cy="640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FAO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84" y="52681"/>
            <a:ext cx="5988485" cy="16087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Overview: Lake Malawi-</a:t>
            </a:r>
            <a:r>
              <a:rPr lang="en-US" sz="3200" dirty="0" err="1" smtClean="0"/>
              <a:t>Malombe</a:t>
            </a:r>
            <a:r>
              <a:rPr lang="en-US" sz="3200" dirty="0" smtClean="0"/>
              <a:t> case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893839"/>
            <a:ext cx="6028657" cy="4422294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 smtClean="0"/>
              <a:t>For several decades, Malawi has been moving </a:t>
            </a:r>
            <a:r>
              <a:rPr lang="en-GB" sz="2600" dirty="0"/>
              <a:t>towards increasing community participation in fisheries co-management </a:t>
            </a:r>
            <a:endParaRPr lang="en-GB" sz="2600" dirty="0" smtClean="0"/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600" dirty="0"/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 smtClean="0"/>
              <a:t>The session will discuss how: 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</a:pPr>
            <a:r>
              <a:rPr lang="en-GB" sz="2600" dirty="0" smtClean="0"/>
              <a:t>fisheries management, laws and policies have moved toward EAFm 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</a:pPr>
            <a:r>
              <a:rPr lang="en-GB" sz="2600" dirty="0" smtClean="0"/>
              <a:t>seven EAFm principles are becoming adopted into fisheries management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499910" y="128539"/>
            <a:ext cx="2614457" cy="2330066"/>
            <a:chOff x="6589064" y="-16933"/>
            <a:chExt cx="2614457" cy="2330066"/>
          </a:xfrm>
        </p:grpSpPr>
        <p:pic>
          <p:nvPicPr>
            <p:cNvPr id="1026" name="Picture 2" descr="mage result for afric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3" t="18422" r="19514" b="19148"/>
            <a:stretch/>
          </p:blipFill>
          <p:spPr bwMode="auto">
            <a:xfrm>
              <a:off x="6795144" y="-16933"/>
              <a:ext cx="2348856" cy="23300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6589064" y="1748367"/>
              <a:ext cx="1830509" cy="564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602133" y="1676401"/>
              <a:ext cx="601388" cy="6367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388349" y="1411817"/>
              <a:ext cx="273050" cy="3365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10" y="2470919"/>
            <a:ext cx="2607324" cy="326813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372263" y="5858995"/>
            <a:ext cx="2734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Source: </a:t>
            </a:r>
            <a:r>
              <a:rPr lang="en-GB" sz="900" dirty="0"/>
              <a:t>Kolding et al.(2019).Freshwater small pelagic fish and fisheries in major African lakes and reservoirs in relation to food security and nutrition </a:t>
            </a:r>
          </a:p>
        </p:txBody>
      </p:sp>
    </p:spTree>
    <p:extLst>
      <p:ext uri="{BB962C8B-B14F-4D97-AF65-F5344CB8AC3E}">
        <p14:creationId xmlns:p14="http://schemas.microsoft.com/office/powerpoint/2010/main" val="600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describes EAFm trends for three parts of the southern Lake Malawi system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sz="2800" dirty="0" smtClean="0"/>
              <a:t>SE and SW arms of the main Lake </a:t>
            </a:r>
          </a:p>
          <a:p>
            <a:pPr lvl="1"/>
            <a:r>
              <a:rPr lang="en-GB" sz="2800" dirty="0" smtClean="0"/>
              <a:t>Lake Malombe, which lies to the south</a:t>
            </a:r>
          </a:p>
          <a:p>
            <a:pPr lvl="1"/>
            <a:r>
              <a:rPr lang="en-GB" sz="2800" dirty="0" smtClean="0"/>
              <a:t>the connecting channel, known as the Upper Shire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Ecology: Lake Malawi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000" y="2331719"/>
            <a:ext cx="6489700" cy="39581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Lake Malawi, known as Lake Nyasa (Tanzania), Lago </a:t>
            </a:r>
            <a:r>
              <a:rPr lang="en-GB" dirty="0" err="1" smtClean="0"/>
              <a:t>Niassa</a:t>
            </a:r>
            <a:r>
              <a:rPr lang="en-GB" dirty="0" smtClean="0"/>
              <a:t> (Mozambique)</a:t>
            </a:r>
          </a:p>
          <a:p>
            <a:pPr lvl="1"/>
            <a:r>
              <a:rPr lang="en-GB" dirty="0" smtClean="0"/>
              <a:t>Southernmost of the African Great Lakes in Rift Valley</a:t>
            </a:r>
          </a:p>
          <a:p>
            <a:pPr lvl="1"/>
            <a:r>
              <a:rPr lang="en-US" dirty="0"/>
              <a:t>Surface area 29 600 km</a:t>
            </a:r>
            <a:r>
              <a:rPr lang="en-GB" baseline="30000" dirty="0"/>
              <a:t>2</a:t>
            </a:r>
            <a:r>
              <a:rPr lang="en-US" dirty="0"/>
              <a:t>  </a:t>
            </a:r>
          </a:p>
          <a:p>
            <a:pPr lvl="1"/>
            <a:r>
              <a:rPr lang="en-GB" dirty="0" smtClean="0"/>
              <a:t>4th largest fresh water lake (volume), 9th largest (area)</a:t>
            </a:r>
          </a:p>
          <a:p>
            <a:r>
              <a:rPr lang="en-US" dirty="0" smtClean="0"/>
              <a:t>706m deep at its deepest point. </a:t>
            </a:r>
          </a:p>
          <a:p>
            <a:pPr lvl="1"/>
            <a:r>
              <a:rPr lang="en-US" dirty="0" smtClean="0"/>
              <a:t>Far south of the lake is shallower &lt; 200m deep</a:t>
            </a:r>
          </a:p>
          <a:p>
            <a:r>
              <a:rPr lang="en-US" dirty="0" smtClean="0"/>
              <a:t>Evaporation = 80% of the water loss from the lake</a:t>
            </a:r>
          </a:p>
          <a:p>
            <a:pPr lvl="1"/>
            <a:r>
              <a:rPr lang="en-US" dirty="0" smtClean="0"/>
              <a:t>considerably more than Shire River outflow at southern end</a:t>
            </a:r>
            <a:endParaRPr lang="en-GB" dirty="0" smtClean="0"/>
          </a:p>
          <a:p>
            <a:r>
              <a:rPr lang="en-US" dirty="0"/>
              <a:t>Water layers stratified and do not </a:t>
            </a:r>
            <a:r>
              <a:rPr lang="en-US" dirty="0" smtClean="0"/>
              <a:t>mix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2445"/>
          <a:stretch/>
        </p:blipFill>
        <p:spPr>
          <a:xfrm>
            <a:off x="6743700" y="1488551"/>
            <a:ext cx="2223655" cy="48013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058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Ecology: Lake Malawi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31719"/>
            <a:ext cx="8588664" cy="410435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SE and SW arms diverse ecosystems : rocky areas, submerged and emergent aquatic vegetation, small islands, and flooded zones </a:t>
            </a:r>
          </a:p>
          <a:p>
            <a:r>
              <a:rPr lang="en-GB" dirty="0" smtClean="0"/>
              <a:t>Important breeding areas/habitats</a:t>
            </a:r>
          </a:p>
          <a:p>
            <a:pPr lvl="1"/>
            <a:r>
              <a:rPr lang="en-GB" dirty="0" smtClean="0"/>
              <a:t>Submerged and emergent vegetation</a:t>
            </a:r>
          </a:p>
          <a:p>
            <a:pPr lvl="1"/>
            <a:r>
              <a:rPr lang="en-GB" dirty="0" smtClean="0"/>
              <a:t>Tributaries flowing into the SE arm and lake - Cyprinid and </a:t>
            </a:r>
            <a:r>
              <a:rPr lang="en-GB" i="1" dirty="0" err="1" smtClean="0"/>
              <a:t>clarias</a:t>
            </a:r>
            <a:r>
              <a:rPr lang="en-GB" dirty="0" smtClean="0"/>
              <a:t> catfish species migrate upstream to spawn in rainy season</a:t>
            </a:r>
          </a:p>
          <a:p>
            <a:pPr lvl="1"/>
            <a:r>
              <a:rPr lang="en-GB" dirty="0" smtClean="0"/>
              <a:t>Shallow water, shoreline: </a:t>
            </a:r>
            <a:r>
              <a:rPr lang="en-GB" dirty="0" err="1" smtClean="0"/>
              <a:t>Usipa</a:t>
            </a:r>
            <a:r>
              <a:rPr lang="en-GB" dirty="0" smtClean="0"/>
              <a:t> reported to breed in waters 1-2m deep, along shore of the SW (Morioka &amp; Kaunda 2005)</a:t>
            </a:r>
            <a:endParaRPr lang="en-US" dirty="0" smtClean="0"/>
          </a:p>
          <a:p>
            <a:pPr marL="0" indent="0">
              <a:buNone/>
            </a:pPr>
            <a:r>
              <a:rPr lang="en-US" sz="2900" b="1" dirty="0"/>
              <a:t>Threats </a:t>
            </a:r>
            <a:endParaRPr lang="en-US" sz="2900" b="1" dirty="0" smtClean="0"/>
          </a:p>
          <a:p>
            <a:r>
              <a:rPr lang="en-GB" dirty="0" smtClean="0"/>
              <a:t>unprecedented </a:t>
            </a:r>
            <a:r>
              <a:rPr lang="en-GB" dirty="0"/>
              <a:t>extreme weather events </a:t>
            </a:r>
          </a:p>
          <a:p>
            <a:r>
              <a:rPr lang="en-GB" dirty="0"/>
              <a:t>prolonged heavy wind </a:t>
            </a:r>
            <a:r>
              <a:rPr lang="en-GB" dirty="0" smtClean="0"/>
              <a:t>action</a:t>
            </a:r>
            <a:endParaRPr lang="en-GB" dirty="0"/>
          </a:p>
          <a:p>
            <a:r>
              <a:rPr lang="en-GB" dirty="0"/>
              <a:t>r</a:t>
            </a:r>
            <a:r>
              <a:rPr lang="en-GB" dirty="0" smtClean="0"/>
              <a:t>educed </a:t>
            </a:r>
            <a:r>
              <a:rPr lang="en-GB" dirty="0"/>
              <a:t>water </a:t>
            </a:r>
            <a:r>
              <a:rPr lang="en-GB" dirty="0" smtClean="0"/>
              <a:t>levels</a:t>
            </a:r>
            <a:endParaRPr lang="en-GB" dirty="0"/>
          </a:p>
          <a:p>
            <a:r>
              <a:rPr lang="en-GB" dirty="0"/>
              <a:t>extreme low and high temperatures and unpredictable rainfall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1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380972"/>
            <a:ext cx="8261350" cy="753473"/>
          </a:xfrm>
        </p:spPr>
        <p:txBody>
          <a:bodyPr/>
          <a:lstStyle/>
          <a:p>
            <a:r>
              <a:rPr lang="en-US" dirty="0"/>
              <a:t>Ecology: Lake </a:t>
            </a:r>
            <a:r>
              <a:rPr lang="en-US" dirty="0" smtClean="0"/>
              <a:t>Malombe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001" y="2306783"/>
            <a:ext cx="5108375" cy="412929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third largest water body in Malawi after Lakes Malawi and </a:t>
            </a:r>
            <a:r>
              <a:rPr lang="en-GB" dirty="0" err="1" smtClean="0"/>
              <a:t>Chilwa</a:t>
            </a:r>
            <a:r>
              <a:rPr lang="en-GB" dirty="0" smtClean="0"/>
              <a:t>. </a:t>
            </a:r>
            <a:endParaRPr lang="en-US" dirty="0" smtClean="0"/>
          </a:p>
          <a:p>
            <a:pPr lvl="1"/>
            <a:r>
              <a:rPr lang="en-GB" dirty="0" smtClean="0"/>
              <a:t>Surface area = 390km</a:t>
            </a:r>
            <a:r>
              <a:rPr lang="en-GB" baseline="30000" dirty="0"/>
              <a:t>2</a:t>
            </a:r>
            <a:r>
              <a:rPr lang="en-GB" dirty="0" smtClean="0"/>
              <a:t>  (30km  x 15 km )</a:t>
            </a:r>
          </a:p>
          <a:p>
            <a:pPr lvl="1"/>
            <a:r>
              <a:rPr lang="en-GB" dirty="0" smtClean="0"/>
              <a:t>Average depth = 5m. </a:t>
            </a:r>
          </a:p>
          <a:p>
            <a:pPr lvl="1"/>
            <a:r>
              <a:rPr lang="en-GB" dirty="0" smtClean="0"/>
              <a:t>Catchment 3 387km</a:t>
            </a:r>
            <a:r>
              <a:rPr lang="en-GB" baseline="30000" dirty="0" smtClean="0"/>
              <a:t>2 </a:t>
            </a:r>
          </a:p>
          <a:p>
            <a:r>
              <a:rPr lang="en-GB" dirty="0"/>
              <a:t>Bottom substrate is muddy, water is usually turbid</a:t>
            </a:r>
          </a:p>
          <a:p>
            <a:pPr lvl="1"/>
            <a:r>
              <a:rPr lang="en-GB" dirty="0"/>
              <a:t>Deepest sections follow the path of the original Shire riverbed </a:t>
            </a:r>
          </a:p>
          <a:p>
            <a:pPr lvl="1"/>
            <a:r>
              <a:rPr lang="en-GB" dirty="0"/>
              <a:t>Shallowest areas are located along the western and south-eastern shoreline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1" y="-1"/>
            <a:ext cx="2293348" cy="43354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76" y="3279024"/>
            <a:ext cx="2184795" cy="29598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7547171" y="3279024"/>
            <a:ext cx="732578" cy="619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47171" y="4253612"/>
            <a:ext cx="732576" cy="19853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79747" y="3898473"/>
            <a:ext cx="273050" cy="33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Ecology: Lake </a:t>
            </a:r>
            <a:r>
              <a:rPr lang="en-US" dirty="0" err="1" smtClean="0"/>
              <a:t>Malombe</a:t>
            </a:r>
            <a:r>
              <a:rPr lang="en-US" dirty="0" smtClean="0"/>
              <a:t>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31719"/>
            <a:ext cx="8261350" cy="410435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Important breeding areas/habitats</a:t>
            </a:r>
          </a:p>
          <a:p>
            <a:pPr lvl="1"/>
            <a:r>
              <a:rPr lang="en-GB" dirty="0" smtClean="0"/>
              <a:t>Vegetation within Lake Malombe and Upper Shire important </a:t>
            </a:r>
            <a:r>
              <a:rPr lang="en-GB" dirty="0" err="1" smtClean="0"/>
              <a:t>formany</a:t>
            </a:r>
            <a:r>
              <a:rPr lang="en-GB" dirty="0" smtClean="0"/>
              <a:t> species including </a:t>
            </a:r>
            <a:r>
              <a:rPr lang="en-GB" i="1" dirty="0" err="1" smtClean="0"/>
              <a:t>Oreochromis</a:t>
            </a:r>
            <a:r>
              <a:rPr lang="en-GB" i="1" dirty="0" smtClean="0"/>
              <a:t> </a:t>
            </a:r>
            <a:r>
              <a:rPr lang="en-GB" i="1" dirty="0" err="1" smtClean="0"/>
              <a:t>karongae</a:t>
            </a:r>
            <a:endParaRPr lang="en-GB" dirty="0" smtClean="0"/>
          </a:p>
          <a:p>
            <a:pPr lvl="1"/>
            <a:r>
              <a:rPr lang="en-GB" dirty="0" smtClean="0"/>
              <a:t>River inlets/outlets and shallower sections of the lake important nursery habitat </a:t>
            </a:r>
          </a:p>
          <a:p>
            <a:pPr lvl="1"/>
            <a:r>
              <a:rPr lang="en-GB" dirty="0" smtClean="0"/>
              <a:t>Many Lake </a:t>
            </a:r>
            <a:r>
              <a:rPr lang="en-GB" dirty="0" err="1" smtClean="0"/>
              <a:t>Malombe</a:t>
            </a:r>
            <a:r>
              <a:rPr lang="en-GB" dirty="0" smtClean="0"/>
              <a:t> fish use remaining emergent and submerged aquatic vegetation areas, and river inlets and outlets during their juvenile and adult stages</a:t>
            </a:r>
          </a:p>
          <a:p>
            <a:pPr marL="0" indent="0">
              <a:buNone/>
            </a:pPr>
            <a:r>
              <a:rPr lang="en-GB" b="1" dirty="0" smtClean="0"/>
              <a:t>Threats</a:t>
            </a:r>
          </a:p>
          <a:p>
            <a:r>
              <a:rPr lang="en-GB" dirty="0" smtClean="0"/>
              <a:t>In recent years  dense beds of submerged and emergent aquatic vegetation reduced. </a:t>
            </a:r>
          </a:p>
          <a:p>
            <a:r>
              <a:rPr lang="en-GB" dirty="0" smtClean="0"/>
              <a:t>Affected Chambo stocks by reducing the available breeding habitat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9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Fisheries: Artisanal Fisheries of Lake Malawi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2331719"/>
            <a:ext cx="8261350" cy="41043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Artisanal fisheries contribute 85 – 90 % of total fish landings</a:t>
            </a:r>
          </a:p>
          <a:p>
            <a:r>
              <a:rPr lang="en-GB" dirty="0"/>
              <a:t>Multi species/multi gear fishery </a:t>
            </a:r>
          </a:p>
          <a:p>
            <a:r>
              <a:rPr lang="en-US" dirty="0" smtClean="0"/>
              <a:t>Annual fish catch in Southern Lake Malawi </a:t>
            </a:r>
          </a:p>
          <a:p>
            <a:pPr lvl="1"/>
            <a:r>
              <a:rPr lang="en-GB" dirty="0"/>
              <a:t>1970-1980 </a:t>
            </a:r>
            <a:r>
              <a:rPr lang="en-GB" dirty="0" err="1"/>
              <a:t>Chambo</a:t>
            </a:r>
            <a:r>
              <a:rPr lang="en-GB" dirty="0"/>
              <a:t> dominated catches (declined in the early 1990’s) </a:t>
            </a:r>
          </a:p>
          <a:p>
            <a:pPr lvl="1"/>
            <a:r>
              <a:rPr lang="en-US" dirty="0" smtClean="0"/>
              <a:t>Catch 22 000 metric tonnes (2007 </a:t>
            </a:r>
            <a:r>
              <a:rPr lang="mr-IN" dirty="0" smtClean="0"/>
              <a:t>–</a:t>
            </a:r>
            <a:r>
              <a:rPr lang="en-US" dirty="0" smtClean="0"/>
              <a:t> 2011) </a:t>
            </a:r>
          </a:p>
          <a:p>
            <a:pPr lvl="1"/>
            <a:r>
              <a:rPr lang="en-US" dirty="0" smtClean="0"/>
              <a:t>Declined to 18 000 tonnes (2012 </a:t>
            </a:r>
            <a:r>
              <a:rPr lang="mr-IN" dirty="0" smtClean="0"/>
              <a:t>–</a:t>
            </a:r>
            <a:r>
              <a:rPr lang="en-US" dirty="0" smtClean="0"/>
              <a:t> 2015)</a:t>
            </a:r>
          </a:p>
          <a:p>
            <a:pPr lvl="1"/>
            <a:r>
              <a:rPr lang="en-GB" dirty="0" smtClean="0"/>
              <a:t>3 fish groups now dominate catches (Haplochromines, </a:t>
            </a:r>
            <a:r>
              <a:rPr lang="en-GB" dirty="0" err="1" smtClean="0"/>
              <a:t>Usipa</a:t>
            </a:r>
            <a:r>
              <a:rPr lang="en-GB" dirty="0" smtClean="0"/>
              <a:t> and </a:t>
            </a:r>
            <a:r>
              <a:rPr lang="en-GB" dirty="0" err="1" smtClean="0"/>
              <a:t>Mlamba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Fisheries under pressure: </a:t>
            </a:r>
          </a:p>
          <a:p>
            <a:pPr lvl="1"/>
            <a:r>
              <a:rPr lang="en-GB" dirty="0" smtClean="0"/>
              <a:t>open access </a:t>
            </a:r>
          </a:p>
          <a:p>
            <a:pPr lvl="1"/>
            <a:r>
              <a:rPr lang="en-GB" dirty="0" smtClean="0"/>
              <a:t>increasing local population </a:t>
            </a:r>
          </a:p>
          <a:p>
            <a:pPr lvl="1"/>
            <a:r>
              <a:rPr lang="en-GB" dirty="0" smtClean="0"/>
              <a:t>few options for alternative livelihoods outside of fishing.  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nvironmental degradation.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oom in the construction of resorts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5430</TotalTime>
  <Words>1897</Words>
  <Application>Microsoft Office PowerPoint</Application>
  <PresentationFormat>On-screen Show (4:3)</PresentationFormat>
  <Paragraphs>281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Mangal</vt:lpstr>
      <vt:lpstr>ＭＳ 明朝</vt:lpstr>
      <vt:lpstr>Myriad Pro</vt:lpstr>
      <vt:lpstr>Symbol</vt:lpstr>
      <vt:lpstr>Times New Roman</vt:lpstr>
      <vt:lpstr>Wingdings</vt:lpstr>
      <vt:lpstr>Office Theme</vt:lpstr>
      <vt:lpstr>Lake Malawi-Malombe Case Study</vt:lpstr>
      <vt:lpstr>Session objectives</vt:lpstr>
      <vt:lpstr>Overview: Lake Malawi-Malombe case study</vt:lpstr>
      <vt:lpstr>Introduction </vt:lpstr>
      <vt:lpstr>Ecology: Lake Malawi</vt:lpstr>
      <vt:lpstr>Ecology: Lake Malawi (cont.)</vt:lpstr>
      <vt:lpstr>Ecology: Lake Malombe</vt:lpstr>
      <vt:lpstr>Ecology: Lake Malombe (cont.)</vt:lpstr>
      <vt:lpstr>Fisheries: Artisanal Fisheries of Lake Malawi </vt:lpstr>
      <vt:lpstr>Fisheries: Commercial Fisheries of Lake Malawi</vt:lpstr>
      <vt:lpstr>Fisheries: Artisanal Fisheries of Lake Malombe </vt:lpstr>
      <vt:lpstr>Livelihoods and  socio-economics: Employment</vt:lpstr>
      <vt:lpstr>Livelihoods and  socio-economics: Issues</vt:lpstr>
      <vt:lpstr>PowerPoint Presentation</vt:lpstr>
      <vt:lpstr>PowerPoint Presentation</vt:lpstr>
      <vt:lpstr>Governance: promoting fishery co-management </vt:lpstr>
      <vt:lpstr>Moving towards EAFm – 7 principles</vt:lpstr>
      <vt:lpstr>Moving towards EAFm – 7 principles (cont.)</vt:lpstr>
      <vt:lpstr>Strengthening the capacity to deliver  EAFm</vt:lpstr>
      <vt:lpstr>Key messages of case study</vt:lpstr>
      <vt:lpstr>Activity 1:</vt:lpstr>
      <vt:lpstr>Activity 2: In groups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178</cp:revision>
  <dcterms:created xsi:type="dcterms:W3CDTF">2018-07-03T11:34:35Z</dcterms:created>
  <dcterms:modified xsi:type="dcterms:W3CDTF">2020-01-05T16:16:06Z</dcterms:modified>
</cp:coreProperties>
</file>