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95" r:id="rId2"/>
    <p:sldId id="300" r:id="rId3"/>
    <p:sldId id="283" r:id="rId4"/>
    <p:sldId id="296" r:id="rId5"/>
    <p:sldId id="284" r:id="rId6"/>
    <p:sldId id="285" r:id="rId7"/>
    <p:sldId id="278" r:id="rId8"/>
    <p:sldId id="286" r:id="rId9"/>
    <p:sldId id="287" r:id="rId10"/>
    <p:sldId id="294" r:id="rId11"/>
    <p:sldId id="288" r:id="rId12"/>
    <p:sldId id="293" r:id="rId13"/>
    <p:sldId id="291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E23C"/>
    <a:srgbClr val="FFFF00"/>
    <a:srgbClr val="5F933C"/>
    <a:srgbClr val="75CFE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5" autoAdjust="0"/>
    <p:restoredTop sz="84135" autoAdjust="0"/>
  </p:normalViewPr>
  <p:slideViewPr>
    <p:cSldViewPr snapToGrid="0">
      <p:cViewPr varScale="1">
        <p:scale>
          <a:sx n="60" d="100"/>
          <a:sy n="60" d="100"/>
        </p:scale>
        <p:origin x="120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6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43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81A0-1B96-454B-9ACF-924129A9E490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0435-A58D-4B6F-B848-F1922E60B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The session has 3 objectives; </a:t>
            </a:r>
          </a:p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The Lake Victoria experience used here for 1st objective and to guide the 2</a:t>
            </a:r>
            <a:r>
              <a:rPr lang="en-US" altLang="en-US" baseline="30000" dirty="0" smtClean="0">
                <a:cs typeface="Arial" panose="020B0604020202020204" pitchFamily="34" charset="0"/>
              </a:rPr>
              <a:t>nd</a:t>
            </a:r>
            <a:r>
              <a:rPr lang="en-US" altLang="en-US" dirty="0" smtClean="0">
                <a:cs typeface="Arial" panose="020B0604020202020204" pitchFamily="34" charset="0"/>
              </a:rPr>
              <a:t> and 3</a:t>
            </a:r>
            <a:r>
              <a:rPr lang="en-US" altLang="en-US" baseline="30000" dirty="0" smtClean="0">
                <a:cs typeface="Arial" panose="020B0604020202020204" pitchFamily="34" charset="0"/>
              </a:rPr>
              <a:t>rd</a:t>
            </a:r>
            <a:r>
              <a:rPr lang="en-US" altLang="en-US" dirty="0" smtClean="0">
                <a:cs typeface="Arial" panose="020B0604020202020204" pitchFamily="34" charset="0"/>
              </a:rPr>
              <a:t> objectives.</a:t>
            </a:r>
          </a:p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Objectives 2&amp;3 are addressed through activities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28FA2-0B2B-474B-AF1D-FCA7896A4658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7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This slide shows a timeline of major changes in fisheries management In Lake Victoria), </a:t>
            </a:r>
          </a:p>
          <a:p>
            <a:pPr eaLnBrk="1" hangingPunct="1"/>
            <a:r>
              <a:rPr lang="en-US" altLang="en-US" dirty="0" smtClean="0"/>
              <a:t>This timelines demonstrates a long-term evolution toward EAF approach  in Lake Victoria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4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Self explanatory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86298D-69DC-4E83-901C-05A6C656F001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5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Myriad Pro" pitchFamily="34" charset="0"/>
              </a:rPr>
              <a:t>1. For 10 minutes, participants work </a:t>
            </a:r>
            <a:r>
              <a:rPr lang="en-AU" altLang="en-US" smtClean="0">
                <a:latin typeface="Myriad Pro" pitchFamily="34" charset="0"/>
              </a:rPr>
              <a:t>as a group to establish their score for their allotted principle.</a:t>
            </a:r>
            <a:endParaRPr lang="en-GB" altLang="en-US" smtClean="0">
              <a:latin typeface="Myriad Pro" pitchFamily="34" charset="0"/>
            </a:endParaRPr>
          </a:p>
          <a:p>
            <a:r>
              <a:rPr lang="en-US" altLang="en-US" smtClean="0">
                <a:latin typeface="Myriad Pro" pitchFamily="34" charset="0"/>
              </a:rPr>
              <a:t>2. </a:t>
            </a:r>
            <a:r>
              <a:rPr lang="en-US" altLang="en-US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Using the lines set out on the floor, one representative for each principle paces out their score while holding the card. </a:t>
            </a:r>
          </a:p>
          <a:p>
            <a:r>
              <a:rPr lang="en-US" altLang="en-US" smtClean="0">
                <a:latin typeface="Myriad Pro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6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1. Participants share initial ideas with </a:t>
            </a:r>
            <a:r>
              <a:rPr lang="en-US" altLang="en-US" dirty="0" err="1" smtClean="0"/>
              <a:t>neighbour</a:t>
            </a:r>
            <a:r>
              <a:rPr lang="en-US" altLang="en-US" dirty="0" smtClean="0"/>
              <a:t> (in pairs) </a:t>
            </a:r>
            <a:endParaRPr lang="en-GB" altLang="en-US" dirty="0" smtClean="0"/>
          </a:p>
          <a:p>
            <a:r>
              <a:rPr lang="en-US" altLang="en-US" dirty="0" smtClean="0"/>
              <a:t>2. As a group, identify and write 2-3 constraints (challenges) THEIR COUNTRY might face in trying to move towards EAFM (refer to output from activity 1). </a:t>
            </a:r>
            <a:r>
              <a:rPr lang="en-US" altLang="en-US" i="1" dirty="0" smtClean="0"/>
              <a:t>Write only 1 challenge per card, on e.g. green cards.  </a:t>
            </a:r>
            <a:endParaRPr lang="en-GB" altLang="en-US" dirty="0" smtClean="0"/>
          </a:p>
          <a:p>
            <a:r>
              <a:rPr lang="en-US" altLang="en-US" dirty="0" smtClean="0"/>
              <a:t>3. Get same groups to identify opportunities</a:t>
            </a:r>
            <a:r>
              <a:rPr lang="en-US" altLang="en-US" i="1" dirty="0" smtClean="0"/>
              <a:t> (write these on different </a:t>
            </a:r>
            <a:r>
              <a:rPr lang="en-US" altLang="en-US" i="1" dirty="0" err="1" smtClean="0"/>
              <a:t>colour</a:t>
            </a:r>
            <a:r>
              <a:rPr lang="en-US" altLang="en-US" i="1" dirty="0" smtClean="0"/>
              <a:t> cards, e.g. yellow).</a:t>
            </a:r>
            <a:r>
              <a:rPr lang="en-US" altLang="en-US" dirty="0" smtClean="0"/>
              <a:t> A challenge in one country may be an existing opportunity in another.  </a:t>
            </a:r>
            <a:endParaRPr lang="en-GB" altLang="en-US" dirty="0" smtClean="0"/>
          </a:p>
          <a:p>
            <a:r>
              <a:rPr lang="en-US" altLang="en-US" dirty="0" smtClean="0"/>
              <a:t>4. Get all groups to walk to back of the room and place constraints and opportunity cards on the floor (on 2 differently-labelled flipcharts).</a:t>
            </a:r>
            <a:endParaRPr lang="en-GB" altLang="en-US" dirty="0" smtClean="0"/>
          </a:p>
          <a:p>
            <a:r>
              <a:rPr lang="en-US" altLang="en-US" dirty="0" smtClean="0"/>
              <a:t>5. Trainer groups cards (on floor, with all participants helping) and facilitates a brief discussion. Match opportunity cards to challenges cards if possible. Have brief discussion about overcoming challenges- elicit ideas from participants (linking to local/country continuum table produced earlier on flipchart, as well as threats and issues from day 1). </a:t>
            </a:r>
          </a:p>
          <a:p>
            <a:r>
              <a:rPr lang="en-US" altLang="en-US" dirty="0" smtClean="0"/>
              <a:t>Trainer sorts and keeps outputs for days 3 and 4 (see session plan).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Possible challenges for countries moving to EAFM: lack of funding; lack of government structures; lack of government support; corruption; short term government posts (i.e. reflect short term perspective only); misconception about management structures needed; decentralisation means responsibility is passed on; weakness of fisher associations/ groups; hierarchical social structure (i.e. does not favour stakeholder participation)…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1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8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6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9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8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6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88551"/>
            <a:ext cx="7886700" cy="75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31719"/>
            <a:ext cx="7886700" cy="384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146"/>
            <a:ext cx="9144000" cy="487298"/>
            <a:chOff x="-1" y="5279487"/>
            <a:chExt cx="12285134" cy="487298"/>
          </a:xfrm>
        </p:grpSpPr>
        <p:sp>
          <p:nvSpPr>
            <p:cNvPr id="9" name="Pentagon 8"/>
            <p:cNvSpPr/>
            <p:nvPr userDrawn="1"/>
          </p:nvSpPr>
          <p:spPr>
            <a:xfrm>
              <a:off x="-1" y="5279491"/>
              <a:ext cx="9398724" cy="44026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51903" y="5279487"/>
              <a:ext cx="12233230" cy="487298"/>
              <a:chOff x="92851" y="6406760"/>
              <a:chExt cx="12233539" cy="4860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2851" y="6406760"/>
                <a:ext cx="12233539" cy="486008"/>
              </a:xfrm>
              <a:prstGeom prst="rect">
                <a:avLst/>
              </a:prstGeom>
              <a:solidFill>
                <a:srgbClr val="FFD01B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16D934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2" name="Subtitle 2"/>
              <p:cNvSpPr txBox="1">
                <a:spLocks/>
              </p:cNvSpPr>
              <p:nvPr/>
            </p:nvSpPr>
            <p:spPr bwMode="auto">
              <a:xfrm>
                <a:off x="92851" y="6502629"/>
                <a:ext cx="9025009" cy="37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en-US" sz="16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5</a:t>
                </a:r>
                <a:r>
                  <a:rPr lang="en-US" alt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. Moving towards EAFm</a:t>
                </a:r>
              </a:p>
              <a:p>
                <a:pPr algn="l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en-US" altLang="en-US" sz="1600" b="1" dirty="0">
                  <a:latin typeface="+mn-lt"/>
                </a:endParaRPr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121131" y="6449218"/>
            <a:ext cx="86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A9B52746-7CA1-4DD1-9652-F7B4FA7903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4295" r="679" b="10365"/>
          <a:stretch/>
        </p:blipFill>
        <p:spPr>
          <a:xfrm>
            <a:off x="0" y="-37280"/>
            <a:ext cx="9144000" cy="1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-105215"/>
            <a:ext cx="9144000" cy="153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94640"/>
            <a:ext cx="8229600" cy="953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Lake Victoria Case study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82041"/>
            <a:ext cx="9143999" cy="5354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8771" y="6094395"/>
            <a:ext cx="233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Photo: Martin </a:t>
            </a:r>
            <a:r>
              <a:rPr lang="en-GB" sz="1400" b="1" dirty="0" err="1" smtClean="0"/>
              <a:t>VanDer</a:t>
            </a:r>
            <a:r>
              <a:rPr lang="en-GB" sz="1400" b="1" dirty="0" smtClean="0"/>
              <a:t> Knapp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0891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regional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1994 Lake </a:t>
            </a:r>
            <a:r>
              <a:rPr lang="en-US" dirty="0"/>
              <a:t>V</a:t>
            </a:r>
            <a:r>
              <a:rPr lang="en-US" dirty="0" smtClean="0"/>
              <a:t>ictoria Fishery Organization established</a:t>
            </a:r>
          </a:p>
          <a:p>
            <a:r>
              <a:rPr lang="en-US" dirty="0"/>
              <a:t>Co-management units start to be established</a:t>
            </a:r>
          </a:p>
          <a:p>
            <a:r>
              <a:rPr lang="en-US" dirty="0"/>
              <a:t>2004 Protocol for Sustainable Development the Lake Victoria Basin developed ratified </a:t>
            </a:r>
            <a:endParaRPr lang="en-US" dirty="0" smtClean="0"/>
          </a:p>
          <a:p>
            <a:r>
              <a:rPr lang="en-GB" dirty="0"/>
              <a:t>Second phase of LVEMP (2009-2017) prioritizes environmental threats in the Lake</a:t>
            </a:r>
            <a:endParaRPr lang="en-US" dirty="0"/>
          </a:p>
          <a:p>
            <a:r>
              <a:rPr lang="en-US" dirty="0" smtClean="0"/>
              <a:t>2016 3</a:t>
            </a:r>
            <a:r>
              <a:rPr lang="en-US" baseline="30000" dirty="0" smtClean="0"/>
              <a:t>rd</a:t>
            </a:r>
            <a:r>
              <a:rPr lang="en-US" dirty="0" smtClean="0"/>
              <a:t> fishery management  plan recognizes </a:t>
            </a:r>
            <a:r>
              <a:rPr lang="en-US" dirty="0"/>
              <a:t>need to balance food security and </a:t>
            </a:r>
            <a:r>
              <a:rPr lang="en-US" dirty="0" smtClean="0"/>
              <a:t>income generation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576"/>
            <a:ext cx="9144000" cy="139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143875" cy="753473"/>
          </a:xfrm>
        </p:spPr>
        <p:txBody>
          <a:bodyPr/>
          <a:lstStyle/>
          <a:p>
            <a:r>
              <a:rPr lang="en-US" dirty="0" smtClean="0"/>
              <a:t>Moving towards EAFm </a:t>
            </a:r>
            <a:r>
              <a:rPr lang="mr-IN" dirty="0" smtClean="0"/>
              <a:t>–</a:t>
            </a:r>
            <a:r>
              <a:rPr lang="en-US" dirty="0" smtClean="0"/>
              <a:t> 7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08" y="846667"/>
            <a:ext cx="8443913" cy="552026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/>
              <a:t>Good Governance  </a:t>
            </a:r>
          </a:p>
          <a:p>
            <a:pPr lvl="1"/>
            <a:r>
              <a:rPr lang="en-US" sz="2000" dirty="0"/>
              <a:t>LVFO Fishery management  </a:t>
            </a:r>
            <a:r>
              <a:rPr lang="en-US" sz="2000" dirty="0" smtClean="0"/>
              <a:t>plan, harmonizing </a:t>
            </a:r>
            <a:r>
              <a:rPr lang="en-US" sz="2000" dirty="0"/>
              <a:t>policies and </a:t>
            </a:r>
            <a:r>
              <a:rPr lang="en-US" sz="2000" dirty="0" smtClean="0"/>
              <a:t>regulations</a:t>
            </a:r>
            <a:endParaRPr lang="en-US" sz="2000" dirty="0"/>
          </a:p>
          <a:p>
            <a:pPr lvl="1"/>
            <a:r>
              <a:rPr lang="en-US" sz="2000" dirty="0"/>
              <a:t>Regional cooperative management framework</a:t>
            </a:r>
          </a:p>
          <a:p>
            <a:pPr lvl="1"/>
            <a:r>
              <a:rPr lang="en-US" sz="2000" dirty="0" smtClean="0"/>
              <a:t>Rights </a:t>
            </a:r>
            <a:r>
              <a:rPr lang="en-US" sz="2000" dirty="0"/>
              <a:t>based </a:t>
            </a:r>
            <a:r>
              <a:rPr lang="en-US" sz="2000" dirty="0" smtClean="0"/>
              <a:t> management  </a:t>
            </a:r>
            <a:r>
              <a:rPr lang="en-US" sz="2000" dirty="0"/>
              <a:t>&gt;1,000 Beach Management Units (BMUs)</a:t>
            </a:r>
          </a:p>
          <a:p>
            <a:pPr lvl="1"/>
            <a:r>
              <a:rPr lang="en-US" sz="2000" dirty="0"/>
              <a:t>BMU </a:t>
            </a:r>
            <a:r>
              <a:rPr lang="en-US" sz="2000" dirty="0" smtClean="0"/>
              <a:t>given legal </a:t>
            </a:r>
            <a:r>
              <a:rPr lang="en-US" sz="2000" dirty="0"/>
              <a:t>power to manage their fisheries </a:t>
            </a:r>
            <a:r>
              <a:rPr lang="en-US" sz="2000" dirty="0" smtClean="0"/>
              <a:t>resources</a:t>
            </a:r>
          </a:p>
          <a:p>
            <a:pPr lvl="1"/>
            <a:r>
              <a:rPr lang="en-US" sz="2000" dirty="0" smtClean="0"/>
              <a:t>User</a:t>
            </a:r>
            <a:r>
              <a:rPr lang="en-US" sz="2000" dirty="0"/>
              <a:t>-pays principle </a:t>
            </a:r>
            <a:r>
              <a:rPr lang="en-US" sz="2000" dirty="0" smtClean="0"/>
              <a:t>(in LVB Commission agreement)</a:t>
            </a:r>
          </a:p>
          <a:p>
            <a:pPr marL="0" indent="0">
              <a:buNone/>
            </a:pPr>
            <a:r>
              <a:rPr lang="en-US" sz="2400" b="1" dirty="0" smtClean="0"/>
              <a:t>2. Appropriate scale</a:t>
            </a:r>
          </a:p>
          <a:p>
            <a:pPr lvl="1"/>
            <a:r>
              <a:rPr lang="en-US" sz="2000" dirty="0"/>
              <a:t>3 countries trans-boundary </a:t>
            </a:r>
            <a:r>
              <a:rPr lang="en-US" sz="2000" dirty="0" smtClean="0"/>
              <a:t>cooperation: goal </a:t>
            </a:r>
            <a:r>
              <a:rPr lang="en-US" sz="2000" dirty="0"/>
              <a:t>of </a:t>
            </a:r>
            <a:r>
              <a:rPr lang="en-US" sz="2000" dirty="0" smtClean="0"/>
              <a:t>lake-wide management 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3. Increased participation: </a:t>
            </a:r>
          </a:p>
          <a:p>
            <a:pPr lvl="1"/>
            <a:r>
              <a:rPr lang="en-US" sz="2000" dirty="0"/>
              <a:t>Meaningful </a:t>
            </a:r>
            <a:r>
              <a:rPr lang="en-US" sz="2000" dirty="0" smtClean="0"/>
              <a:t>community representation </a:t>
            </a:r>
            <a:r>
              <a:rPr lang="en-US" sz="2000" dirty="0"/>
              <a:t>in decision-</a:t>
            </a:r>
            <a:r>
              <a:rPr lang="en-US" sz="2000" dirty="0" smtClean="0"/>
              <a:t>making</a:t>
            </a:r>
          </a:p>
          <a:p>
            <a:pPr lvl="1"/>
            <a:r>
              <a:rPr lang="en-US" sz="2000" dirty="0" smtClean="0"/>
              <a:t>Active </a:t>
            </a:r>
            <a:r>
              <a:rPr lang="en-US" sz="2000" dirty="0"/>
              <a:t>in fisheries development sector, both responsibilities and </a:t>
            </a:r>
            <a:r>
              <a:rPr lang="en-US" sz="2000" dirty="0" smtClean="0"/>
              <a:t>benefits</a:t>
            </a:r>
            <a:endParaRPr lang="en-US" sz="2000" dirty="0"/>
          </a:p>
          <a:p>
            <a:pPr lvl="1"/>
            <a:r>
              <a:rPr lang="en-US" sz="2000" dirty="0" smtClean="0"/>
              <a:t>Preferred </a:t>
            </a:r>
            <a:r>
              <a:rPr lang="en-US" sz="2000" dirty="0"/>
              <a:t>entry point for community development </a:t>
            </a:r>
            <a:r>
              <a:rPr lang="en-US" sz="2000" dirty="0" smtClean="0"/>
              <a:t>intervention</a:t>
            </a:r>
          </a:p>
          <a:p>
            <a:pPr lvl="1"/>
            <a:r>
              <a:rPr lang="en-US" sz="2000" dirty="0" smtClean="0"/>
              <a:t>Take a  </a:t>
            </a:r>
            <a:r>
              <a:rPr lang="en-US" sz="2000" dirty="0"/>
              <a:t>role in enforcement, </a:t>
            </a:r>
            <a:r>
              <a:rPr lang="en-US" sz="2000" dirty="0" smtClean="0"/>
              <a:t>tenders </a:t>
            </a:r>
            <a:r>
              <a:rPr lang="en-US" sz="2000" dirty="0"/>
              <a:t>for revenue collection, data collection, improvement in fish handling, hygiene and sanitation </a:t>
            </a:r>
          </a:p>
          <a:p>
            <a:pPr lvl="1"/>
            <a:r>
              <a:rPr lang="en-US" sz="2000" dirty="0" smtClean="0"/>
              <a:t>Gender </a:t>
            </a:r>
            <a:r>
              <a:rPr lang="en-US" sz="2000" dirty="0"/>
              <a:t>and equity: Women and youth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576"/>
            <a:ext cx="9144000" cy="139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45541"/>
            <a:ext cx="8086725" cy="753473"/>
          </a:xfrm>
        </p:spPr>
        <p:txBody>
          <a:bodyPr/>
          <a:lstStyle/>
          <a:p>
            <a:r>
              <a:rPr lang="en-US" dirty="0" smtClean="0"/>
              <a:t>Moving towards </a:t>
            </a:r>
            <a:r>
              <a:rPr lang="en-US" dirty="0"/>
              <a:t>EAFm </a:t>
            </a:r>
            <a:r>
              <a:rPr lang="mr-IN" dirty="0"/>
              <a:t>–</a:t>
            </a:r>
            <a:r>
              <a:rPr lang="en-US" dirty="0"/>
              <a:t> 7 principles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79521"/>
            <a:ext cx="8358188" cy="50708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4. Multiple objectives</a:t>
            </a:r>
          </a:p>
          <a:p>
            <a:pPr lvl="1"/>
            <a:r>
              <a:rPr lang="en-US" dirty="0"/>
              <a:t>Fisheries &amp; Environmental protection </a:t>
            </a:r>
          </a:p>
          <a:p>
            <a:pPr lvl="1"/>
            <a:r>
              <a:rPr lang="en-US" dirty="0"/>
              <a:t>LVEMP focus on aquatic habitat health &amp; water drainage basins </a:t>
            </a:r>
          </a:p>
          <a:p>
            <a:pPr lvl="1"/>
            <a:r>
              <a:rPr lang="en-US" dirty="0"/>
              <a:t>Looking for practical way to avoid environmental impacts</a:t>
            </a:r>
          </a:p>
          <a:p>
            <a:pPr lvl="1"/>
            <a:r>
              <a:rPr lang="en-US" dirty="0"/>
              <a:t>LVFO monitors environment related to fisheries and </a:t>
            </a:r>
            <a:r>
              <a:rPr lang="en-US" dirty="0" smtClean="0"/>
              <a:t>aquaculture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5. Cooperation and coordination</a:t>
            </a:r>
          </a:p>
          <a:p>
            <a:pPr lvl="1"/>
            <a:r>
              <a:rPr lang="en-US" dirty="0" smtClean="0"/>
              <a:t>Links between fisheries and environment agencies?</a:t>
            </a:r>
          </a:p>
          <a:p>
            <a:pPr lvl="1"/>
            <a:r>
              <a:rPr lang="en-US" dirty="0" smtClean="0"/>
              <a:t>Cooperation between countries</a:t>
            </a:r>
          </a:p>
          <a:p>
            <a:pPr marL="0" indent="0">
              <a:buNone/>
            </a:pPr>
            <a:r>
              <a:rPr lang="en-US" b="1" dirty="0" smtClean="0"/>
              <a:t>6. Adaptive management</a:t>
            </a:r>
          </a:p>
          <a:p>
            <a:pPr lvl="1"/>
            <a:r>
              <a:rPr lang="en-US" dirty="0" smtClean="0"/>
              <a:t>Several iterations of FMPs, each drawing on experiences from past efforts</a:t>
            </a:r>
          </a:p>
          <a:p>
            <a:pPr marL="0" indent="0">
              <a:buNone/>
            </a:pPr>
            <a:r>
              <a:rPr lang="en-US" b="1" dirty="0" smtClean="0"/>
              <a:t>7. Precautionary </a:t>
            </a:r>
            <a:r>
              <a:rPr lang="en-US" b="1" dirty="0"/>
              <a:t>principle</a:t>
            </a:r>
            <a:r>
              <a:rPr lang="mr-IN" b="1" dirty="0"/>
              <a:t>…</a:t>
            </a:r>
            <a:r>
              <a:rPr lang="en-US" b="1" dirty="0"/>
              <a:t>..not observed </a:t>
            </a:r>
          </a:p>
          <a:p>
            <a:pPr lvl="1"/>
            <a:r>
              <a:rPr lang="en-US" dirty="0" smtClean="0"/>
              <a:t>Risks not considered when Nile Perch introduced- Lesson learned!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488551"/>
            <a:ext cx="8101012" cy="753473"/>
          </a:xfrm>
        </p:spPr>
        <p:txBody>
          <a:bodyPr/>
          <a:lstStyle/>
          <a:p>
            <a:r>
              <a:rPr lang="en-US" dirty="0" smtClean="0"/>
              <a:t>Strengthen the </a:t>
            </a:r>
            <a:r>
              <a:rPr lang="en-US" dirty="0"/>
              <a:t>c</a:t>
            </a:r>
            <a:r>
              <a:rPr lang="en-US" dirty="0" smtClean="0"/>
              <a:t>apacity to </a:t>
            </a:r>
            <a:r>
              <a:rPr lang="en-US" dirty="0"/>
              <a:t>d</a:t>
            </a:r>
            <a:r>
              <a:rPr lang="en-US" dirty="0" smtClean="0"/>
              <a:t>eliver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2331719"/>
            <a:ext cx="8201025" cy="41043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Lake Victoria largest co-managed inland fishery in the world </a:t>
            </a:r>
          </a:p>
          <a:p>
            <a:r>
              <a:rPr lang="en-US" dirty="0" smtClean="0"/>
              <a:t>Scientific information for management from LVFO &amp; LVEMP </a:t>
            </a:r>
          </a:p>
          <a:p>
            <a:r>
              <a:rPr lang="en-US" dirty="0" smtClean="0"/>
              <a:t>Many challenges remain </a:t>
            </a:r>
          </a:p>
          <a:p>
            <a:pPr lvl="1"/>
            <a:r>
              <a:rPr lang="en-US" dirty="0"/>
              <a:t>Despite </a:t>
            </a:r>
            <a:r>
              <a:rPr lang="en-US" dirty="0" smtClean="0"/>
              <a:t>co-management, fishery management still largely top-down</a:t>
            </a:r>
          </a:p>
          <a:p>
            <a:pPr lvl="1"/>
            <a:r>
              <a:rPr lang="en-US" dirty="0" smtClean="0"/>
              <a:t>Hard to fully implement over-ambitious/over-costed </a:t>
            </a:r>
            <a:r>
              <a:rPr lang="en-US" dirty="0"/>
              <a:t>plans?</a:t>
            </a:r>
            <a:endParaRPr lang="en-US" dirty="0" smtClean="0"/>
          </a:p>
          <a:p>
            <a:pPr lvl="1"/>
            <a:r>
              <a:rPr lang="en-US" dirty="0" smtClean="0"/>
              <a:t>Still dependent on external funding resources </a:t>
            </a:r>
          </a:p>
          <a:p>
            <a:pPr lvl="1"/>
            <a:r>
              <a:rPr lang="en-US" dirty="0"/>
              <a:t>Limited capacity to implement </a:t>
            </a:r>
            <a:endParaRPr lang="en-US" dirty="0" smtClean="0"/>
          </a:p>
          <a:p>
            <a:r>
              <a:rPr lang="en-US" dirty="0" smtClean="0"/>
              <a:t>Need for pragmatic planning when setting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31089"/>
            <a:ext cx="9144000" cy="50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messages of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EAFM is a step by step process; apply lessons learned along the way </a:t>
            </a:r>
          </a:p>
          <a:p>
            <a:pPr lvl="1"/>
            <a:r>
              <a:rPr lang="en-US" dirty="0" smtClean="0"/>
              <a:t>increasing stakeholder engagement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roadening scale and scope of management</a:t>
            </a:r>
          </a:p>
          <a:p>
            <a:pPr lvl="1"/>
            <a:r>
              <a:rPr lang="en-US" dirty="0" smtClean="0"/>
              <a:t>built on  existing fisheries management</a:t>
            </a:r>
          </a:p>
          <a:p>
            <a:pPr lvl="1"/>
            <a:r>
              <a:rPr lang="en-US" dirty="0" smtClean="0"/>
              <a:t>strengthen governance</a:t>
            </a:r>
          </a:p>
          <a:p>
            <a:r>
              <a:rPr lang="en-US" dirty="0" smtClean="0"/>
              <a:t>Many fisheries in the world are doing EAFM in part; </a:t>
            </a:r>
          </a:p>
          <a:p>
            <a:r>
              <a:rPr lang="en-US" dirty="0" smtClean="0"/>
              <a:t>Each country is a different stage of the journey </a:t>
            </a:r>
          </a:p>
          <a:p>
            <a:endParaRPr lang="en-US" dirty="0"/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8637588" y="6519446"/>
            <a:ext cx="50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A90ABC-71EA-46AC-A5F8-E34B2E770AF5}" type="slidenum">
              <a:rPr lang="en-US" altLang="en-US" sz="1600" b="1">
                <a:latin typeface="+mn-lt"/>
              </a:rPr>
              <a:pPr eaLnBrk="1" hangingPunct="1"/>
              <a:t>14</a:t>
            </a:fld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8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Activity 1: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receives a card that displays one EAFM principle (some groups may have to consider two principles).</a:t>
            </a:r>
          </a:p>
          <a:p>
            <a:r>
              <a:rPr lang="en-US" dirty="0" smtClean="0"/>
              <a:t>In groups, discuss and score where you think your COUNTRY is along the continuum 0-5 for that principle.</a:t>
            </a:r>
          </a:p>
          <a:p>
            <a:r>
              <a:rPr lang="en-US" dirty="0" smtClean="0"/>
              <a:t>Using the lines set out on the floor, one representative for each principle paces out their score while holding the card. 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0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Activity 2: In groups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4000" y="2331719"/>
            <a:ext cx="8623782" cy="4104357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Myriad Pro"/>
              </a:rPr>
              <a:t>Identify the </a:t>
            </a:r>
            <a:r>
              <a:rPr lang="en-US" b="1" dirty="0">
                <a:cs typeface="Myriad Pro"/>
              </a:rPr>
              <a:t>challenges</a:t>
            </a:r>
            <a:r>
              <a:rPr lang="en-US" dirty="0">
                <a:cs typeface="Myriad Pro"/>
              </a:rPr>
              <a:t> your country might face in moving towards </a:t>
            </a:r>
            <a:r>
              <a:rPr lang="en-US" dirty="0" smtClean="0">
                <a:cs typeface="Myriad Pro"/>
              </a:rPr>
              <a:t>EAFM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challenge on a card. (</a:t>
            </a:r>
            <a:r>
              <a:rPr lang="en-US" b="1" dirty="0">
                <a:cs typeface="Myriad Pro"/>
              </a:rPr>
              <a:t>ONE</a:t>
            </a:r>
            <a:r>
              <a:rPr lang="en-US" dirty="0">
                <a:cs typeface="Myriad Pro"/>
              </a:rPr>
              <a:t> challenge per </a:t>
            </a:r>
            <a:r>
              <a:rPr lang="en-US" dirty="0" smtClean="0">
                <a:cs typeface="Myriad Pro"/>
              </a:rPr>
              <a:t>card)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Now </a:t>
            </a:r>
            <a:r>
              <a:rPr lang="en-US" dirty="0">
                <a:cs typeface="Myriad Pro"/>
              </a:rPr>
              <a:t>identify </a:t>
            </a:r>
            <a:r>
              <a:rPr lang="en-US" b="1" dirty="0">
                <a:cs typeface="Myriad Pro"/>
              </a:rPr>
              <a:t>opportunities</a:t>
            </a:r>
            <a:r>
              <a:rPr lang="en-US" dirty="0">
                <a:cs typeface="Myriad Pro"/>
              </a:rPr>
              <a:t>  your country  may have in moving towards EAFM (and in meeting the above challenges</a:t>
            </a:r>
            <a:r>
              <a:rPr lang="en-US" dirty="0" smtClean="0">
                <a:cs typeface="Myriad Pro"/>
              </a:rPr>
              <a:t>).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opportunity on a separate </a:t>
            </a:r>
            <a:r>
              <a:rPr lang="en-US" dirty="0" smtClean="0">
                <a:cs typeface="Myriad Pro"/>
              </a:rPr>
              <a:t>card</a:t>
            </a:r>
            <a:endParaRPr lang="en-US" dirty="0">
              <a:cs typeface="Myriad Pro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2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637588" y="114300"/>
            <a:ext cx="50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CCEC3E-9C81-4A6A-A905-AE89DFC72B6F}" type="slidenum">
              <a:rPr lang="en-US" altLang="en-US">
                <a:solidFill>
                  <a:srgbClr val="000000"/>
                </a:solidFill>
                <a:latin typeface="Myriad Pro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6149" name="Title 1"/>
          <p:cNvSpPr txBox="1">
            <a:spLocks/>
          </p:cNvSpPr>
          <p:nvPr/>
        </p:nvSpPr>
        <p:spPr bwMode="auto">
          <a:xfrm>
            <a:off x="468313" y="661988"/>
            <a:ext cx="9067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 b="1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8675688" y="6467475"/>
            <a:ext cx="506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93776F-0F1F-411C-B360-F26ED57B38CA}" type="slidenum">
              <a:rPr lang="en-US" altLang="en-US" sz="1400" b="1">
                <a:latin typeface="Myriad Pro" pitchFamily="34" charset="0"/>
              </a:rPr>
              <a:pPr eaLnBrk="1" hangingPunct="1"/>
              <a:t>2</a:t>
            </a:fld>
            <a:endParaRPr lang="en-US" altLang="en-US" sz="1400" b="1" dirty="0"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Session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2331719"/>
            <a:ext cx="5688639" cy="3845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After this session you will be able to:</a:t>
            </a:r>
          </a:p>
          <a:p>
            <a:r>
              <a:rPr lang="en-US" dirty="0" smtClean="0"/>
              <a:t>Recognize how countries around Lake Victoria adopted EAFm principles and moved towards EAFm (case study)</a:t>
            </a:r>
          </a:p>
          <a:p>
            <a:r>
              <a:rPr lang="en-US" dirty="0" smtClean="0"/>
              <a:t>Determine where your country is at in moving towards EAFm</a:t>
            </a:r>
          </a:p>
          <a:p>
            <a:r>
              <a:rPr lang="en-US" dirty="0" smtClean="0"/>
              <a:t>Identify challenges your country faces in moving towards EAFm</a:t>
            </a: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1" name="Picture 4" descr="alt=&quot;cod_silhouette2.jpg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8825" y="2671685"/>
            <a:ext cx="1574232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5942639" y="1400370"/>
            <a:ext cx="1498052" cy="5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6147461" y="4885959"/>
            <a:ext cx="1576145" cy="6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321923" y="4222440"/>
            <a:ext cx="1026192" cy="6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216607" y="2094973"/>
            <a:ext cx="978028" cy="5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lt=&quot;cod_silhouette2.jpg&quot;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8669" y="5632882"/>
            <a:ext cx="1607433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7424" y="3386831"/>
            <a:ext cx="1460341" cy="726367"/>
          </a:xfrm>
          <a:prstGeom prst="rect">
            <a:avLst/>
          </a:prstGeom>
        </p:spPr>
      </p:pic>
      <p:sp>
        <p:nvSpPr>
          <p:cNvPr id="30" name="Content Placeholder 4"/>
          <p:cNvSpPr>
            <a:spLocks/>
          </p:cNvSpPr>
          <p:nvPr/>
        </p:nvSpPr>
        <p:spPr bwMode="auto">
          <a:xfrm>
            <a:off x="7565051" y="4266837"/>
            <a:ext cx="1617049" cy="53479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5. Cooperation   &amp; coordination</a:t>
            </a:r>
          </a:p>
        </p:txBody>
      </p:sp>
      <p:sp>
        <p:nvSpPr>
          <p:cNvPr id="31" name="Content Placeholder 4"/>
          <p:cNvSpPr>
            <a:spLocks/>
          </p:cNvSpPr>
          <p:nvPr/>
        </p:nvSpPr>
        <p:spPr bwMode="auto">
          <a:xfrm>
            <a:off x="7478744" y="3517733"/>
            <a:ext cx="1533438" cy="74910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4. Multiple objectives</a:t>
            </a:r>
          </a:p>
        </p:txBody>
      </p:sp>
      <p:sp>
        <p:nvSpPr>
          <p:cNvPr id="32" name="Content Placeholder 4"/>
          <p:cNvSpPr>
            <a:spLocks/>
          </p:cNvSpPr>
          <p:nvPr/>
        </p:nvSpPr>
        <p:spPr bwMode="auto">
          <a:xfrm>
            <a:off x="7531435" y="2169863"/>
            <a:ext cx="1480746" cy="436225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2. Appropriate scale</a:t>
            </a:r>
          </a:p>
        </p:txBody>
      </p:sp>
      <p:sp>
        <p:nvSpPr>
          <p:cNvPr id="33" name="Content Placeholder 4"/>
          <p:cNvSpPr>
            <a:spLocks/>
          </p:cNvSpPr>
          <p:nvPr/>
        </p:nvSpPr>
        <p:spPr bwMode="auto">
          <a:xfrm>
            <a:off x="7478743" y="2800260"/>
            <a:ext cx="1964005" cy="47325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3. Increased participation</a:t>
            </a:r>
          </a:p>
        </p:txBody>
      </p:sp>
      <p:sp>
        <p:nvSpPr>
          <p:cNvPr id="34" name="Content Placeholder 4"/>
          <p:cNvSpPr>
            <a:spLocks/>
          </p:cNvSpPr>
          <p:nvPr/>
        </p:nvSpPr>
        <p:spPr bwMode="auto">
          <a:xfrm>
            <a:off x="7585969" y="5675037"/>
            <a:ext cx="2103238" cy="512756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7. Precautionary approach</a:t>
            </a:r>
          </a:p>
        </p:txBody>
      </p:sp>
      <p:sp>
        <p:nvSpPr>
          <p:cNvPr id="35" name="Content Placeholder 4"/>
          <p:cNvSpPr>
            <a:spLocks/>
          </p:cNvSpPr>
          <p:nvPr/>
        </p:nvSpPr>
        <p:spPr bwMode="auto">
          <a:xfrm>
            <a:off x="7502988" y="1458995"/>
            <a:ext cx="1641012" cy="448117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latin typeface="+mn-lt"/>
              </a:rPr>
              <a:t>1. Good governance</a:t>
            </a: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7613057" y="4888715"/>
            <a:ext cx="2005788" cy="64736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6. Adaptive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19304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718" y="1171074"/>
            <a:ext cx="2596865" cy="2794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2" y="1448888"/>
            <a:ext cx="7886700" cy="753473"/>
          </a:xfrm>
        </p:spPr>
        <p:txBody>
          <a:bodyPr>
            <a:normAutofit/>
          </a:bodyPr>
          <a:lstStyle/>
          <a:p>
            <a:r>
              <a:rPr lang="en-US" sz="3200" dirty="0"/>
              <a:t>Overview – Lake </a:t>
            </a:r>
            <a:r>
              <a:rPr lang="en-US" sz="3200" dirty="0" smtClean="0"/>
              <a:t>Victoria case study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0" y="2414588"/>
            <a:ext cx="5971899" cy="4021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Uganda, Kenya and Tanzania moving from conventional fisheries management towards EAFm in Lake Victoria (since 1990)</a:t>
            </a:r>
          </a:p>
          <a:p>
            <a:pPr marL="0" indent="0">
              <a:buNone/>
            </a:pPr>
            <a:r>
              <a:rPr lang="en-GB" dirty="0" smtClean="0"/>
              <a:t>The session will discuss how: </a:t>
            </a:r>
          </a:p>
          <a:p>
            <a:pPr lvl="1"/>
            <a:r>
              <a:rPr lang="en-GB" dirty="0" smtClean="0"/>
              <a:t>fisheries management, laws and policies have moved toward EAFm </a:t>
            </a:r>
          </a:p>
          <a:p>
            <a:pPr lvl="1"/>
            <a:r>
              <a:rPr lang="en-GB" dirty="0" smtClean="0"/>
              <a:t>seven EAFm principles are becoming adopted into fisheries management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3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734564" y="2894187"/>
            <a:ext cx="1263721" cy="7979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2339" y="2894187"/>
            <a:ext cx="517066" cy="830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998284" y="2439385"/>
            <a:ext cx="434055" cy="4548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999" y="3692128"/>
            <a:ext cx="2212406" cy="26143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006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</a:t>
            </a:r>
            <a:r>
              <a:rPr lang="en-US" dirty="0" smtClean="0"/>
              <a:t>Lake Victoria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242025"/>
            <a:ext cx="4961659" cy="39349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Lake Surface </a:t>
            </a:r>
            <a:r>
              <a:rPr lang="en-US" dirty="0"/>
              <a:t>area 68 800 km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Basin population &gt;35 million </a:t>
            </a:r>
          </a:p>
          <a:p>
            <a:pPr lvl="1"/>
            <a:r>
              <a:rPr lang="en-US" dirty="0"/>
              <a:t>Lake area shared </a:t>
            </a:r>
          </a:p>
          <a:p>
            <a:pPr lvl="2"/>
            <a:r>
              <a:rPr lang="en-US" dirty="0"/>
              <a:t>Republic of Kenya (6%)</a:t>
            </a:r>
          </a:p>
          <a:p>
            <a:pPr lvl="2"/>
            <a:r>
              <a:rPr lang="en-US" dirty="0"/>
              <a:t>United Republic of Tanzania (51%) </a:t>
            </a:r>
          </a:p>
          <a:p>
            <a:pPr lvl="2"/>
            <a:r>
              <a:rPr lang="en-US" dirty="0"/>
              <a:t>Republic of Uganda (43</a:t>
            </a:r>
            <a:r>
              <a:rPr lang="en-US" dirty="0" smtClean="0"/>
              <a:t>%)</a:t>
            </a:r>
          </a:p>
          <a:p>
            <a:r>
              <a:rPr lang="en-GB" dirty="0"/>
              <a:t>Lake </a:t>
            </a:r>
            <a:r>
              <a:rPr lang="en-GB" dirty="0" smtClean="0"/>
              <a:t>is relatively shallow</a:t>
            </a:r>
          </a:p>
          <a:p>
            <a:pPr lvl="1"/>
            <a:r>
              <a:rPr lang="en-GB" dirty="0" smtClean="0"/>
              <a:t>land-based </a:t>
            </a:r>
            <a:r>
              <a:rPr lang="en-GB" dirty="0"/>
              <a:t>nutrient runoff </a:t>
            </a:r>
            <a:r>
              <a:rPr lang="en-GB" dirty="0" smtClean="0"/>
              <a:t>has effect </a:t>
            </a:r>
            <a:r>
              <a:rPr lang="en-GB" dirty="0"/>
              <a:t>on water </a:t>
            </a:r>
            <a:r>
              <a:rPr lang="en-GB" dirty="0" smtClean="0"/>
              <a:t>quality</a:t>
            </a:r>
          </a:p>
          <a:p>
            <a:r>
              <a:rPr lang="en-US" u="sng" dirty="0" smtClean="0"/>
              <a:t>Largest </a:t>
            </a:r>
            <a:r>
              <a:rPr lang="en-US" u="sng" dirty="0"/>
              <a:t>inland water fishery in Africa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0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1475" y="1488551"/>
            <a:ext cx="8143875" cy="753473"/>
          </a:xfrm>
        </p:spPr>
        <p:txBody>
          <a:bodyPr>
            <a:normAutofit/>
          </a:bodyPr>
          <a:lstStyle/>
          <a:p>
            <a:r>
              <a:rPr lang="en-US" dirty="0" smtClean="0"/>
              <a:t>Ecology: Drivers changing Lake Victoria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1475" y="2407872"/>
            <a:ext cx="5368412" cy="389767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Introduction of Nile Perch and Tilapia species</a:t>
            </a:r>
          </a:p>
          <a:p>
            <a:r>
              <a:rPr lang="en-GB" dirty="0" smtClean="0"/>
              <a:t>Rapid growth in basin population </a:t>
            </a:r>
          </a:p>
          <a:p>
            <a:r>
              <a:rPr lang="en-GB" dirty="0" smtClean="0"/>
              <a:t>Lake is relatively shallow, major impacts on water quality </a:t>
            </a:r>
          </a:p>
          <a:p>
            <a:pPr lvl="1"/>
            <a:r>
              <a:rPr lang="en-GB" dirty="0" smtClean="0"/>
              <a:t>Land-based nutrient &amp; sediment runoff </a:t>
            </a:r>
          </a:p>
          <a:p>
            <a:pPr lvl="1"/>
            <a:r>
              <a:rPr lang="en-US" dirty="0" smtClean="0"/>
              <a:t>Watershed degradation &amp; deforestation </a:t>
            </a:r>
          </a:p>
          <a:p>
            <a:pPr lvl="1"/>
            <a:r>
              <a:rPr lang="en-US" dirty="0" smtClean="0"/>
              <a:t>Lost shoreline wetlands, less sediment trapping</a:t>
            </a:r>
          </a:p>
          <a:p>
            <a:pPr lvl="1"/>
            <a:r>
              <a:rPr lang="en-GB" dirty="0" smtClean="0"/>
              <a:t>Industrial, urban pollution</a:t>
            </a:r>
            <a:endParaRPr lang="en-US" dirty="0" smtClean="0"/>
          </a:p>
          <a:p>
            <a:pPr lvl="1"/>
            <a:r>
              <a:rPr lang="en-US" dirty="0" smtClean="0"/>
              <a:t>Reduced water inflows, lower rainfall and industrial/urban abstraction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2" name="Picture 11" descr="Image result for pollution in lake Victori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5" t="16936"/>
          <a:stretch/>
        </p:blipFill>
        <p:spPr bwMode="auto">
          <a:xfrm>
            <a:off x="5903850" y="2407871"/>
            <a:ext cx="2982975" cy="375004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058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580626"/>
            <a:ext cx="5419725" cy="543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Fisheries: of Lake Victoria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5763" y="2886075"/>
            <a:ext cx="7100886" cy="3513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ominated </a:t>
            </a:r>
            <a:r>
              <a:rPr lang="en-US" dirty="0"/>
              <a:t>by three </a:t>
            </a:r>
            <a:r>
              <a:rPr lang="en-US" dirty="0" smtClean="0"/>
              <a:t>species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Nile perch</a:t>
            </a:r>
            <a:endParaRPr lang="en-US" dirty="0"/>
          </a:p>
          <a:p>
            <a:pPr lvl="1"/>
            <a:r>
              <a:rPr lang="en-US" dirty="0"/>
              <a:t>Nile tilapia </a:t>
            </a:r>
            <a:endParaRPr lang="en-US" dirty="0" smtClean="0"/>
          </a:p>
          <a:p>
            <a:pPr lvl="1"/>
            <a:r>
              <a:rPr lang="en-US" dirty="0" err="1" smtClean="0"/>
              <a:t>Dagaa</a:t>
            </a:r>
            <a:r>
              <a:rPr lang="en-US" dirty="0" smtClean="0"/>
              <a:t>/</a:t>
            </a:r>
            <a:r>
              <a:rPr lang="en-US" dirty="0" err="1" smtClean="0"/>
              <a:t>Mukene</a:t>
            </a:r>
            <a:r>
              <a:rPr lang="en-US" dirty="0" smtClean="0"/>
              <a:t>/</a:t>
            </a:r>
            <a:r>
              <a:rPr lang="en-US" dirty="0" err="1" smtClean="0"/>
              <a:t>Omena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&gt; 95 </a:t>
            </a:r>
            <a:r>
              <a:rPr lang="en-US" dirty="0"/>
              <a:t>% of the </a:t>
            </a:r>
            <a:r>
              <a:rPr lang="en-US" dirty="0" smtClean="0"/>
              <a:t>total </a:t>
            </a:r>
            <a:r>
              <a:rPr lang="en-US" dirty="0"/>
              <a:t>fish </a:t>
            </a:r>
            <a:r>
              <a:rPr lang="en-US" dirty="0" smtClean="0"/>
              <a:t>catch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6</a:t>
            </a:fld>
            <a:endParaRPr lang="en-GB"/>
          </a:p>
        </p:txBody>
      </p:sp>
      <p:pic>
        <p:nvPicPr>
          <p:cNvPr id="7" name="Content Placeholder 6" descr="https://lovethewild.com/wp-content/uploads/2018/02/fish-outlin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107" b="-64107"/>
          <a:stretch>
            <a:fillRect/>
          </a:stretch>
        </p:blipFill>
        <p:spPr bwMode="auto">
          <a:xfrm>
            <a:off x="5667375" y="401511"/>
            <a:ext cx="3326927" cy="37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e Daily Fuss: Artic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2285" y="3244779"/>
            <a:ext cx="2828727" cy="17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awing of Daga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6398" y="4939954"/>
            <a:ext cx="2988879" cy="122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83127"/>
            <a:ext cx="9144000" cy="566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55"/>
            <a:ext cx="9162091" cy="6715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32" y="-83127"/>
            <a:ext cx="7886700" cy="75347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Lake Victoria fishery timeline 1950s-2013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2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88551"/>
            <a:ext cx="8072437" cy="753473"/>
          </a:xfrm>
        </p:spPr>
        <p:txBody>
          <a:bodyPr/>
          <a:lstStyle/>
          <a:p>
            <a:r>
              <a:rPr lang="en-US" smtClean="0"/>
              <a:t>Livelihoods and Socio-economics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331719"/>
            <a:ext cx="8501061" cy="3954781"/>
          </a:xfrm>
        </p:spPr>
        <p:txBody>
          <a:bodyPr>
            <a:normAutofit/>
          </a:bodyPr>
          <a:lstStyle/>
          <a:p>
            <a:r>
              <a:rPr lang="en-US" dirty="0"/>
              <a:t>Fish production relatively stable</a:t>
            </a:r>
          </a:p>
          <a:p>
            <a:r>
              <a:rPr lang="en-US" dirty="0"/>
              <a:t>Nile Perch international (export) &amp; local value chains</a:t>
            </a:r>
          </a:p>
          <a:p>
            <a:r>
              <a:rPr lang="en-US" dirty="0" smtClean="0"/>
              <a:t>Contributes </a:t>
            </a:r>
            <a:r>
              <a:rPr lang="en-US" dirty="0"/>
              <a:t>2-3% of national GDP (Kenya, Tanzania, Uganda) </a:t>
            </a:r>
          </a:p>
          <a:p>
            <a:r>
              <a:rPr lang="en-US" dirty="0" smtClean="0"/>
              <a:t>3 million people involved in fishery, (800,000 directly)</a:t>
            </a:r>
          </a:p>
          <a:p>
            <a:r>
              <a:rPr lang="en-US" dirty="0" smtClean="0"/>
              <a:t>Many </a:t>
            </a:r>
            <a:r>
              <a:rPr lang="en-US" dirty="0"/>
              <a:t>small scale </a:t>
            </a:r>
            <a:r>
              <a:rPr lang="en-US" dirty="0" smtClean="0"/>
              <a:t>fishers in small-pelagic fishery</a:t>
            </a:r>
          </a:p>
          <a:p>
            <a:r>
              <a:rPr lang="en-US" dirty="0" smtClean="0"/>
              <a:t>Dependent women processors and marketers  </a:t>
            </a:r>
          </a:p>
          <a:p>
            <a:r>
              <a:rPr lang="en-US" dirty="0" smtClean="0"/>
              <a:t>Emerging cage-based aquaculture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55" y="1488551"/>
            <a:ext cx="8006195" cy="753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Governance: balancing income &amp; livelihoods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457450"/>
            <a:ext cx="8258175" cy="3376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 smtClean="0"/>
              <a:t>Maximize </a:t>
            </a:r>
            <a:r>
              <a:rPr lang="en-US" sz="3200" u="sng" dirty="0"/>
              <a:t>commercial incomes and export earnings </a:t>
            </a:r>
            <a:r>
              <a:rPr lang="en-US" sz="3200" dirty="0"/>
              <a:t>from the Nile Perch fishery and </a:t>
            </a:r>
            <a:r>
              <a:rPr lang="en-US" sz="3200" dirty="0" smtClean="0"/>
              <a:t>aquaculture?</a:t>
            </a:r>
          </a:p>
          <a:p>
            <a:pPr marL="0" indent="0">
              <a:buNone/>
            </a:pPr>
            <a:r>
              <a:rPr lang="en-US" sz="3200" dirty="0" smtClean="0"/>
              <a:t>or</a:t>
            </a:r>
            <a:r>
              <a:rPr lang="mr-IN" sz="3200" dirty="0" smtClean="0"/>
              <a:t>…</a:t>
            </a:r>
            <a:endParaRPr lang="en-US" sz="3200" dirty="0"/>
          </a:p>
          <a:p>
            <a:pPr marL="0" lvl="0" indent="0">
              <a:buNone/>
            </a:pPr>
            <a:r>
              <a:rPr lang="en-US" sz="3200" u="sng" dirty="0" smtClean="0"/>
              <a:t>Sustain </a:t>
            </a:r>
            <a:r>
              <a:rPr lang="en-US" sz="3200" u="sng" dirty="0"/>
              <a:t>the livelihoods </a:t>
            </a:r>
            <a:r>
              <a:rPr lang="en-US" sz="3200" dirty="0"/>
              <a:t>of </a:t>
            </a:r>
            <a:r>
              <a:rPr lang="en-US" sz="3200" dirty="0" smtClean="0"/>
              <a:t>hundreds of thousands of small</a:t>
            </a:r>
            <a:r>
              <a:rPr lang="en-US" sz="3200" dirty="0"/>
              <a:t>-scale fishers </a:t>
            </a:r>
            <a:r>
              <a:rPr lang="en-US" sz="3200" dirty="0" smtClean="0"/>
              <a:t>&amp; value chain participants,  who are dependent </a:t>
            </a:r>
            <a:r>
              <a:rPr lang="en-US" sz="3200" dirty="0"/>
              <a:t>on </a:t>
            </a:r>
            <a:r>
              <a:rPr lang="en-US" sz="3200" dirty="0" smtClean="0"/>
              <a:t>the fishery</a:t>
            </a:r>
            <a:r>
              <a:rPr lang="en-US" sz="3200" dirty="0"/>
              <a:t>?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</TotalTime>
  <Words>1219</Words>
  <Application>Microsoft Office PowerPoint</Application>
  <PresentationFormat>On-screen Show (4:3)</PresentationFormat>
  <Paragraphs>158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Mangal</vt:lpstr>
      <vt:lpstr>Myriad Pro</vt:lpstr>
      <vt:lpstr>Wingdings</vt:lpstr>
      <vt:lpstr>Office Theme</vt:lpstr>
      <vt:lpstr>PowerPoint Presentation</vt:lpstr>
      <vt:lpstr>Session objectives</vt:lpstr>
      <vt:lpstr>Overview – Lake Victoria case study</vt:lpstr>
      <vt:lpstr>Introduction to the Lake Victoria</vt:lpstr>
      <vt:lpstr>Ecology: Drivers changing Lake Victoria</vt:lpstr>
      <vt:lpstr>Fisheries: of Lake Victoria</vt:lpstr>
      <vt:lpstr>Lake Victoria fishery timeline 1950s-2013</vt:lpstr>
      <vt:lpstr>Livelihoods and Socio-economics</vt:lpstr>
      <vt:lpstr>Governance: balancing income &amp; livelihoods</vt:lpstr>
      <vt:lpstr>Development of regional management</vt:lpstr>
      <vt:lpstr>Moving towards EAFm – 7 principles</vt:lpstr>
      <vt:lpstr>Moving towards EAFm – 7 principles (2)</vt:lpstr>
      <vt:lpstr>Strengthen the capacity to deliver </vt:lpstr>
      <vt:lpstr>Key messages of case study</vt:lpstr>
      <vt:lpstr>Activity 1:</vt:lpstr>
      <vt:lpstr>Activity 2: In groups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FungeSmith, Simon (FIAF)</dc:creator>
  <cp:lastModifiedBy>Administrator 1</cp:lastModifiedBy>
  <cp:revision>122</cp:revision>
  <dcterms:created xsi:type="dcterms:W3CDTF">2018-07-03T11:34:35Z</dcterms:created>
  <dcterms:modified xsi:type="dcterms:W3CDTF">2020-01-05T16:14:48Z</dcterms:modified>
</cp:coreProperties>
</file>